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1" r:id="rId5"/>
    <p:sldId id="272" r:id="rId6"/>
    <p:sldId id="267" r:id="rId7"/>
    <p:sldId id="259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A64"/>
    <a:srgbClr val="5C4A3F"/>
    <a:srgbClr val="5F4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B05E3-09E1-4A5B-AA83-A33A85A7B84B}" v="86" dt="2021-11-04T10:25:08.941"/>
    <p1510:client id="{9AC486A2-BB66-4C73-9E7F-C264F254ACCA}" v="7" dt="2021-11-04T11:23:57.541"/>
    <p1510:client id="{D1C5C000-51F0-5309-E227-AF8CB9D3E777}" v="11" dt="2021-11-04T12:11:20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160B5-4783-4B9D-A0DD-02561C65075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10EA-EB68-4A61-87C9-CDAF1CEBD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6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34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850E-2EA0-4A4C-A5FD-8DA5F7FAF68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9FC8-3CC3-4063-B7DB-7749CA3D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7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9554" y="2343751"/>
            <a:ext cx="8950816" cy="163705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300" b="1" dirty="0">
              <a:solidFill>
                <a:srgbClr val="5C4A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300" b="1" dirty="0">
                <a:solidFill>
                  <a:srgbClr val="5C4A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100" b="1" dirty="0">
                <a:solidFill>
                  <a:srgbClr val="5C4A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People’s </a:t>
            </a:r>
            <a:r>
              <a:rPr lang="en-US" sz="5100" b="1" dirty="0" err="1">
                <a:solidFill>
                  <a:srgbClr val="5C4A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br>
              <a:rPr lang="en-US" sz="5100" b="1" dirty="0">
                <a:solidFill>
                  <a:srgbClr val="5C4A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5100" b="1" dirty="0">
                <a:solidFill>
                  <a:srgbClr val="5C4A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500" b="1" dirty="0">
                <a:solidFill>
                  <a:srgbClr val="5C4A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500" b="1" dirty="0">
              <a:solidFill>
                <a:srgbClr val="5C4A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5"/>
          <a:stretch/>
        </p:blipFill>
        <p:spPr>
          <a:xfrm>
            <a:off x="0" y="4312227"/>
            <a:ext cx="12192000" cy="2602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4785417"/>
            <a:ext cx="1820672" cy="1156333"/>
          </a:xfrm>
          <a:prstGeom prst="rect">
            <a:avLst/>
          </a:prstGeom>
        </p:spPr>
      </p:pic>
      <p:pic>
        <p:nvPicPr>
          <p:cNvPr id="6" name="Picture 5" descr="SFG Logo 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19" y="276825"/>
            <a:ext cx="3527099" cy="173550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5" y="276825"/>
            <a:ext cx="1047750" cy="97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0166" y="1458146"/>
            <a:ext cx="201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Notre Dame Centre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6648" y="4129294"/>
            <a:ext cx="477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5F4E47"/>
                </a:solidFill>
              </a:rPr>
              <a:t>www.seasonsforgrowth.org.uk</a:t>
            </a:r>
            <a:endParaRPr lang="en-US" sz="2800" b="1" dirty="0">
              <a:solidFill>
                <a:srgbClr val="5F4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9187" y="558588"/>
            <a:ext cx="4878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rgbClr val="5F4E47"/>
                </a:solidFill>
              </a:rPr>
              <a:t>What is Change?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3923" y="2505670"/>
            <a:ext cx="10004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5F4E47"/>
                </a:solidFill>
              </a:rPr>
              <a:t>‘The only constant in life is change’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76" y="133984"/>
            <a:ext cx="1381004" cy="17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B1797-2F25-4D48-8B17-5D59EDF5BF77}"/>
              </a:ext>
            </a:extLst>
          </p:cNvPr>
          <p:cNvSpPr txBox="1"/>
          <p:nvPr/>
        </p:nvSpPr>
        <p:spPr>
          <a:xfrm>
            <a:off x="9388515" y="3438546"/>
            <a:ext cx="293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786A64"/>
                </a:solidFill>
              </a:rPr>
              <a:t>Fallin</a:t>
            </a:r>
            <a:r>
              <a:rPr lang="en-GB" sz="3200" dirty="0">
                <a:solidFill>
                  <a:srgbClr val="786A64"/>
                </a:solidFill>
              </a:rPr>
              <a:t>, 2013</a:t>
            </a:r>
          </a:p>
        </p:txBody>
      </p:sp>
      <p:pic>
        <p:nvPicPr>
          <p:cNvPr id="1026" name="Picture 2" descr="Seasons for Growth – Sciennes Primary School">
            <a:extLst>
              <a:ext uri="{FF2B5EF4-FFF2-40B4-BE49-F238E27FC236}">
                <a16:creationId xmlns:a16="http://schemas.microsoft.com/office/drawing/2014/main" id="{23955569-1D25-4E92-AA38-0DE88EB9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15" y="4280434"/>
            <a:ext cx="7818120" cy="28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9" name="Freeform: Shape 19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0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" name="Freeform: Shape 21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1088" y="364310"/>
            <a:ext cx="5145024" cy="1454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786A64"/>
                </a:solidFill>
                <a:ea typeface="+mj-ea"/>
                <a:cs typeface="+mj-cs"/>
              </a:rPr>
              <a:t>Seasons for Growth is</a:t>
            </a:r>
            <a:r>
              <a:rPr lang="en-US" sz="4000" b="1" dirty="0">
                <a:solidFill>
                  <a:srgbClr val="786A64"/>
                </a:solidFill>
                <a:ea typeface="+mj-ea"/>
                <a:cs typeface="+mj-cs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349088-2E16-4302-A2C7-AB5017842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53" y="442323"/>
            <a:ext cx="2629372" cy="137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7444" y="2222882"/>
            <a:ext cx="8517658" cy="3847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86A64"/>
                </a:solidFill>
                <a:latin typeface="Open dyslexia"/>
              </a:rPr>
              <a:t>A </a:t>
            </a:r>
            <a:r>
              <a:rPr lang="en-US" sz="2400" dirty="0" err="1">
                <a:solidFill>
                  <a:srgbClr val="786A64"/>
                </a:solidFill>
                <a:latin typeface="Open dyslexia"/>
              </a:rPr>
              <a:t>programme</a:t>
            </a:r>
            <a:r>
              <a:rPr lang="en-US" sz="2400" dirty="0">
                <a:solidFill>
                  <a:srgbClr val="786A64"/>
                </a:solidFill>
                <a:latin typeface="Open dyslexia"/>
              </a:rPr>
              <a:t> for students who have experienced changes in their lives because of a significant loss, death, separation or divorce. </a:t>
            </a:r>
            <a:endParaRPr lang="en-US" sz="2400">
              <a:latin typeface="Open dyslexi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786A64"/>
              </a:solidFill>
              <a:latin typeface="Open dyslexia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786A64"/>
                </a:solidFill>
                <a:latin typeface="Open dyslexia"/>
              </a:rPr>
              <a:t>Seasons for Growth </a:t>
            </a:r>
            <a:r>
              <a:rPr lang="en-US" sz="2400" dirty="0">
                <a:solidFill>
                  <a:srgbClr val="786A64"/>
                </a:solidFill>
                <a:latin typeface="Open dyslexia"/>
              </a:rPr>
              <a:t>is an 8-week </a:t>
            </a:r>
            <a:r>
              <a:rPr lang="en-US" sz="2400" dirty="0" err="1">
                <a:solidFill>
                  <a:srgbClr val="786A64"/>
                </a:solidFill>
                <a:latin typeface="Open dyslexia"/>
              </a:rPr>
              <a:t>programme</a:t>
            </a:r>
            <a:r>
              <a:rPr lang="en-US" sz="2400" dirty="0">
                <a:solidFill>
                  <a:srgbClr val="786A64"/>
                </a:solidFill>
                <a:latin typeface="Open dyslexia"/>
              </a:rPr>
              <a:t> where you learn how to cope when difficult things like this happen by exploring a range of issues associated with change and loss, and how we can respond and adapt.</a:t>
            </a:r>
            <a:endParaRPr lang="en-US" sz="2400" dirty="0">
              <a:solidFill>
                <a:srgbClr val="786A64"/>
              </a:solidFill>
              <a:latin typeface="Open dyslexia"/>
              <a:cs typeface="Calibri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6398" y="3863170"/>
            <a:ext cx="1551018" cy="19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0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84" name="Freeform: Shape 83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5" name="Freeform: Shape 84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6" name="Freeform: Shape 85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7" name="Freeform: Shape 86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260058" y="1858224"/>
            <a:ext cx="7895377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500"/>
              </a:spcAft>
              <a:buSzPct val="120000"/>
              <a:defRPr/>
            </a:pPr>
            <a:r>
              <a:rPr lang="en-GB" altLang="en-US" b="1" dirty="0">
                <a:solidFill>
                  <a:srgbClr val="786A64"/>
                </a:solidFill>
                <a:latin typeface="+mn-lt"/>
                <a:ea typeface="+mn-ea"/>
              </a:rPr>
              <a:t>How will the programme operate at St Thomas’s?</a:t>
            </a:r>
          </a:p>
          <a:p>
            <a:pPr marL="514350" lvl="1" indent="0" eaLnBrk="1" hangingPunct="1">
              <a:lnSpc>
                <a:spcPct val="90000"/>
              </a:lnSpc>
              <a:spcBef>
                <a:spcPct val="20000"/>
              </a:spcBef>
              <a:spcAft>
                <a:spcPts val="500"/>
              </a:spcAft>
              <a:buSzPct val="120000"/>
              <a:defRPr/>
            </a:pPr>
            <a:r>
              <a:rPr lang="en-GB" altLang="en-US" sz="2800" dirty="0">
                <a:solidFill>
                  <a:srgbClr val="786A64"/>
                </a:solidFill>
                <a:latin typeface="+mn-lt"/>
                <a:ea typeface="+mn-ea"/>
              </a:rPr>
              <a:t> </a:t>
            </a:r>
            <a:endParaRPr lang="en-GB" altLang="en-US" sz="2800" dirty="0">
              <a:solidFill>
                <a:srgbClr val="786A64"/>
              </a:solidFill>
              <a:latin typeface="+mn-lt"/>
              <a:ea typeface="+mn-ea"/>
              <a:cs typeface="Calibri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20000"/>
              </a:spcBef>
              <a:spcAft>
                <a:spcPts val="5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786A64"/>
                </a:solidFill>
                <a:latin typeface="+mn-lt"/>
                <a:ea typeface="+mn-ea"/>
              </a:rPr>
              <a:t> Groups of 4 – 7 young people.</a:t>
            </a:r>
            <a:endParaRPr lang="en-GB" altLang="en-US" sz="2800" dirty="0">
              <a:solidFill>
                <a:srgbClr val="786A64"/>
              </a:solidFill>
              <a:latin typeface="+mn-lt"/>
              <a:ea typeface="+mn-ea"/>
              <a:cs typeface="Calibri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20000"/>
              </a:spcBef>
              <a:spcAft>
                <a:spcPts val="5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786A64"/>
                </a:solidFill>
                <a:latin typeface="+mn-lt"/>
                <a:ea typeface="+mn-ea"/>
              </a:rPr>
              <a:t> 8 sessions over 8 weeks.</a:t>
            </a:r>
            <a:endParaRPr lang="en-GB" altLang="en-US" sz="2800" dirty="0">
              <a:solidFill>
                <a:srgbClr val="786A64"/>
              </a:solidFill>
              <a:latin typeface="+mn-lt"/>
              <a:ea typeface="+mn-ea"/>
              <a:cs typeface="Calibri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20000"/>
              </a:spcBef>
              <a:spcAft>
                <a:spcPts val="5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786A64"/>
                </a:solidFill>
                <a:latin typeface="+mn-lt"/>
                <a:ea typeface="+mn-ea"/>
              </a:rPr>
              <a:t> Facilitated by the Support for Learning Department and Place2Be</a:t>
            </a:r>
            <a:endParaRPr lang="en-GB" altLang="en-US" sz="2800" dirty="0">
              <a:solidFill>
                <a:srgbClr val="786A64"/>
              </a:solidFill>
              <a:latin typeface="+mn-lt"/>
              <a:ea typeface="+mn-ea"/>
              <a:cs typeface="Calibri"/>
            </a:endParaRP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spcAft>
                <a:spcPts val="50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GB" altLang="en-US" sz="18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6398" y="3863170"/>
            <a:ext cx="1551018" cy="1996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796463" y="5684839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780588" y="5634039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278063" y="5497514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2" name="Picture 4" descr="Seasons for Growth">
            <a:extLst>
              <a:ext uri="{FF2B5EF4-FFF2-40B4-BE49-F238E27FC236}">
                <a16:creationId xmlns:a16="http://schemas.microsoft.com/office/drawing/2014/main" id="{C41A71E5-787B-4CBE-B5F9-CF9D811B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47" y="492180"/>
            <a:ext cx="28575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74" name="Freeform: Shape 73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5" name="Freeform: Shape 74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6" name="Freeform: Shape 75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Nurture is at the heart of our school ethos. - Cramond Primary School  website">
            <a:extLst>
              <a:ext uri="{FF2B5EF4-FFF2-40B4-BE49-F238E27FC236}">
                <a16:creationId xmlns:a16="http://schemas.microsoft.com/office/drawing/2014/main" id="{BC545416-1834-4EF4-AB10-4DD93A59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9042" y="365363"/>
            <a:ext cx="2629372" cy="14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6FA7EC-8AFD-46F6-BF76-25463145446B}"/>
              </a:ext>
            </a:extLst>
          </p:cNvPr>
          <p:cNvSpPr txBox="1"/>
          <p:nvPr/>
        </p:nvSpPr>
        <p:spPr>
          <a:xfrm>
            <a:off x="804672" y="2103120"/>
            <a:ext cx="6727698" cy="3957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786A64"/>
                </a:solidFill>
              </a:rPr>
              <a:t>Seasons for growth will help you: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786A64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86A64"/>
                </a:solidFill>
              </a:rPr>
              <a:t>Understand change.</a:t>
            </a:r>
            <a:endParaRPr lang="en-US" sz="2800" dirty="0">
              <a:solidFill>
                <a:srgbClr val="786A64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86A64"/>
                </a:solidFill>
              </a:rPr>
              <a:t>Learn new skills to cope effectively with change and loss.</a:t>
            </a:r>
            <a:endParaRPr lang="en-US" sz="2800" dirty="0">
              <a:solidFill>
                <a:srgbClr val="786A64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86A64"/>
                </a:solidFill>
              </a:rPr>
              <a:t>Increase your self- esteem.</a:t>
            </a:r>
            <a:endParaRPr lang="en-US" sz="2800" dirty="0">
              <a:solidFill>
                <a:srgbClr val="786A64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86A64"/>
                </a:solidFill>
              </a:rPr>
              <a:t>Manage your feelings.</a:t>
            </a:r>
            <a:endParaRPr lang="en-US" sz="2800" dirty="0">
              <a:solidFill>
                <a:srgbClr val="786A64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86A64"/>
                </a:solidFill>
              </a:rPr>
              <a:t>Make new friends.</a:t>
            </a:r>
            <a:endParaRPr lang="en-US" sz="2800" dirty="0">
              <a:solidFill>
                <a:srgbClr val="786A64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6398" y="3863170"/>
            <a:ext cx="1551018" cy="1996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0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45" y="53975"/>
            <a:ext cx="10509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719" y="3580399"/>
            <a:ext cx="10419252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2800" b="1" dirty="0">
              <a:solidFill>
                <a:srgbClr val="5C4A3F"/>
              </a:solidFill>
            </a:endParaRPr>
          </a:p>
          <a:p>
            <a:pPr algn="ctr"/>
            <a:endParaRPr lang="en-GB" sz="2800" dirty="0">
              <a:solidFill>
                <a:srgbClr val="5C4A3F"/>
              </a:solidFill>
            </a:endParaRPr>
          </a:p>
          <a:p>
            <a:pPr algn="ctr"/>
            <a:r>
              <a:rPr lang="en-GB" sz="2800" dirty="0">
                <a:solidFill>
                  <a:srgbClr val="5C4A3F"/>
                </a:solidFill>
              </a:rPr>
              <a:t>If this is something you would think you would benefit from then</a:t>
            </a:r>
            <a:br>
              <a:rPr lang="en-GB" sz="2800" dirty="0">
                <a:solidFill>
                  <a:srgbClr val="5C4A3F"/>
                </a:solidFill>
              </a:rPr>
            </a:br>
            <a:r>
              <a:rPr lang="en-GB" sz="2800" dirty="0">
                <a:solidFill>
                  <a:srgbClr val="5C4A3F"/>
                </a:solidFill>
              </a:rPr>
              <a:t> please speak to Ms Moreno in Support for Learning or your Pupil Support Leader. </a:t>
            </a:r>
            <a:br>
              <a:rPr lang="en-GB" sz="2800" b="1" dirty="0">
                <a:solidFill>
                  <a:srgbClr val="5C4A3F"/>
                </a:solidFill>
              </a:rPr>
            </a:br>
            <a:endParaRPr lang="en-GB" sz="2800" b="1" dirty="0">
              <a:solidFill>
                <a:srgbClr val="5C4A3F"/>
              </a:solidFill>
            </a:endParaRPr>
          </a:p>
          <a:p>
            <a:pPr algn="ctr"/>
            <a:endParaRPr lang="en-GB" sz="2800" b="1" dirty="0">
              <a:solidFill>
                <a:srgbClr val="5C4A3F"/>
              </a:solidFill>
            </a:endParaRPr>
          </a:p>
        </p:txBody>
      </p:sp>
      <p:pic>
        <p:nvPicPr>
          <p:cNvPr id="4098" name="Picture 2" descr="Wellbeing Centre">
            <a:extLst>
              <a:ext uri="{FF2B5EF4-FFF2-40B4-BE49-F238E27FC236}">
                <a16:creationId xmlns:a16="http://schemas.microsoft.com/office/drawing/2014/main" id="{7D614393-964C-4942-B70C-902FB8ED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32" y="857876"/>
            <a:ext cx="4914900" cy="24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8e859f3e-23a3-4ff9-a1e8-570ef72c2867">
      <UserInfo>
        <DisplayName/>
        <AccountId xsi:nil="true"/>
        <AccountType/>
      </UserInfo>
    </Teachers>
    <Students xmlns="8e859f3e-23a3-4ff9-a1e8-570ef72c2867">
      <UserInfo>
        <DisplayName/>
        <AccountId xsi:nil="true"/>
        <AccountType/>
      </UserInfo>
    </Students>
    <Student_Groups xmlns="8e859f3e-23a3-4ff9-a1e8-570ef72c2867">
      <UserInfo>
        <DisplayName/>
        <AccountId xsi:nil="true"/>
        <AccountType/>
      </UserInfo>
    </Student_Groups>
    <Templates xmlns="8e859f3e-23a3-4ff9-a1e8-570ef72c2867" xsi:nil="true"/>
    <Self_Registration_Enabled xmlns="8e859f3e-23a3-4ff9-a1e8-570ef72c2867" xsi:nil="true"/>
    <Has_Teacher_Only_SectionGroup xmlns="8e859f3e-23a3-4ff9-a1e8-570ef72c2867" xsi:nil="true"/>
    <Is_Collaboration_Space_Locked xmlns="8e859f3e-23a3-4ff9-a1e8-570ef72c2867" xsi:nil="true"/>
    <FolderType xmlns="8e859f3e-23a3-4ff9-a1e8-570ef72c2867" xsi:nil="true"/>
    <Owner xmlns="8e859f3e-23a3-4ff9-a1e8-570ef72c2867">
      <UserInfo>
        <DisplayName/>
        <AccountId xsi:nil="true"/>
        <AccountType/>
      </UserInfo>
    </Owner>
    <Invited_Teachers xmlns="8e859f3e-23a3-4ff9-a1e8-570ef72c2867" xsi:nil="true"/>
    <NotebookType xmlns="8e859f3e-23a3-4ff9-a1e8-570ef72c2867" xsi:nil="true"/>
    <DefaultSectionNames xmlns="8e859f3e-23a3-4ff9-a1e8-570ef72c2867" xsi:nil="true"/>
    <AppVersion xmlns="8e859f3e-23a3-4ff9-a1e8-570ef72c2867" xsi:nil="true"/>
    <CultureName xmlns="8e859f3e-23a3-4ff9-a1e8-570ef72c2867" xsi:nil="true"/>
    <Invited_Students xmlns="8e859f3e-23a3-4ff9-a1e8-570ef72c2867" xsi:nil="true"/>
    <IsNotebookLocked xmlns="8e859f3e-23a3-4ff9-a1e8-570ef72c2867" xsi:nil="true"/>
    <Distribution_Groups xmlns="8e859f3e-23a3-4ff9-a1e8-570ef72c2867" xsi:nil="true"/>
    <TeamsChannelId xmlns="8e859f3e-23a3-4ff9-a1e8-570ef72c2867" xsi:nil="true"/>
    <Math_Settings xmlns="8e859f3e-23a3-4ff9-a1e8-570ef72c2867" xsi:nil="true"/>
    <LMS_Mappings xmlns="8e859f3e-23a3-4ff9-a1e8-570ef72c28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38B8F74A6A4FA94FF3F6602C483F" ma:contentTypeVersion="34" ma:contentTypeDescription="Create a new document." ma:contentTypeScope="" ma:versionID="48142f72e6341c2dfe0a050be2134606">
  <xsd:schema xmlns:xsd="http://www.w3.org/2001/XMLSchema" xmlns:xs="http://www.w3.org/2001/XMLSchema" xmlns:p="http://schemas.microsoft.com/office/2006/metadata/properties" xmlns:ns3="8e859f3e-23a3-4ff9-a1e8-570ef72c2867" xmlns:ns4="0b3c1573-70e7-45e4-a39b-0907c37f4cf5" targetNamespace="http://schemas.microsoft.com/office/2006/metadata/properties" ma:root="true" ma:fieldsID="8baab346ee8a9aa7f56a3c0efc7672df" ns3:_="" ns4:_="">
    <xsd:import namespace="8e859f3e-23a3-4ff9-a1e8-570ef72c2867"/>
    <xsd:import namespace="0b3c1573-70e7-45e4-a39b-0907c37f4c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59f3e-23a3-4ff9-a1e8-570ef72c2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c1573-70e7-45e4-a39b-0907c37f4c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2CE3A2-F02F-41C7-B66A-94BCFA317C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3c1573-70e7-45e4-a39b-0907c37f4cf5"/>
    <ds:schemaRef ds:uri="8e859f3e-23a3-4ff9-a1e8-570ef72c286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3B739E-05FE-4143-9D55-D73DA8A2F6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BE9426-EF1F-4673-B50C-2A41EA90D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59f3e-23a3-4ff9-a1e8-570ef72c2867"/>
    <ds:schemaRef ds:uri="0b3c1573-70e7-45e4-a39b-0907c37f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200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dyslexia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Aberdeenshire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Wilson</dc:creator>
  <cp:lastModifiedBy>Lauren Stalker</cp:lastModifiedBy>
  <cp:revision>84</cp:revision>
  <dcterms:created xsi:type="dcterms:W3CDTF">2016-08-17T10:49:26Z</dcterms:created>
  <dcterms:modified xsi:type="dcterms:W3CDTF">2024-03-12T14:01:10Z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0x010100835038B8F74A6A4FA94FF3F6602C483F</vt:lpwstr>
  </property>
</Properties>
</file>