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e Owens" initials="J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FF6600"/>
    <a:srgbClr val="80008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D266-FAFF-4141-8EE1-3E92F8B310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73E0AB4-783F-4866-8978-B9702F028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247DE3D-734A-446B-A126-0C06D33751D7}"/>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5" name="Footer Placeholder 4">
            <a:extLst>
              <a:ext uri="{FF2B5EF4-FFF2-40B4-BE49-F238E27FC236}">
                <a16:creationId xmlns:a16="http://schemas.microsoft.com/office/drawing/2014/main" id="{5424470E-2691-4A96-A84E-95C2C6C9A1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85ECAA-6D22-4441-922D-90F7B996F876}"/>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538461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58DDF-4A66-4B15-B273-EB9731E0C8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038234-D49B-45CA-9581-E48CE738234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520947-2308-442A-92F2-D1CCEB9A87AA}"/>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5" name="Footer Placeholder 4">
            <a:extLst>
              <a:ext uri="{FF2B5EF4-FFF2-40B4-BE49-F238E27FC236}">
                <a16:creationId xmlns:a16="http://schemas.microsoft.com/office/drawing/2014/main" id="{E30D552D-7093-4DB7-B4D4-BD9CCF7D22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2AA71E-7F54-4E1D-8FDD-6112748B3DF0}"/>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218081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7378B-E3CD-4E40-B1AB-D373325F73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C2FB5D-9FED-4FD4-BAB3-34BD38879A7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EA6CEB-9A2D-4955-B3BB-0C883F7E0E14}"/>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5" name="Footer Placeholder 4">
            <a:extLst>
              <a:ext uri="{FF2B5EF4-FFF2-40B4-BE49-F238E27FC236}">
                <a16:creationId xmlns:a16="http://schemas.microsoft.com/office/drawing/2014/main" id="{31383E22-F820-4379-982A-BB1CB5A3F1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E5E3A7-7CBE-40B9-B231-008BB7CFCBEE}"/>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230191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3C072-86D3-4606-9DE7-57463DE006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743F7B-EB67-4052-9051-215C789DED5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A1D5E5-195A-4D0B-8B39-55BE5A905EF4}"/>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5" name="Footer Placeholder 4">
            <a:extLst>
              <a:ext uri="{FF2B5EF4-FFF2-40B4-BE49-F238E27FC236}">
                <a16:creationId xmlns:a16="http://schemas.microsoft.com/office/drawing/2014/main" id="{F5CB252A-733F-43A9-99B2-2C9CECA22E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8F7DE3-C60C-406D-BBE2-AC5C8FA38006}"/>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3005603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03796-16C8-4485-91D2-8D5E619680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7A11F6-BD1E-4DA6-9BB3-6EA0004213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0AC0DC-50FA-4787-B20E-02383A97FA1A}"/>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5" name="Footer Placeholder 4">
            <a:extLst>
              <a:ext uri="{FF2B5EF4-FFF2-40B4-BE49-F238E27FC236}">
                <a16:creationId xmlns:a16="http://schemas.microsoft.com/office/drawing/2014/main" id="{03B55957-D34A-485A-9DFD-51107EB307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1236D8-1E7D-4853-ABA5-710AB0F69C53}"/>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222946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CA25-BBC7-41AE-A224-A91822E501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0CC878-4CA3-4D63-BDC5-605487C6158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052BC7A-3420-487C-AFDB-9462EF7C14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89160FD-CD80-4A08-BFCA-9216FDE4E31D}"/>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6" name="Footer Placeholder 5">
            <a:extLst>
              <a:ext uri="{FF2B5EF4-FFF2-40B4-BE49-F238E27FC236}">
                <a16:creationId xmlns:a16="http://schemas.microsoft.com/office/drawing/2014/main" id="{3575CDF9-3AEE-42FF-B239-A4EE044AC0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22FA3E-5CD1-4D5B-B1F9-442D1868F7C7}"/>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202453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5E77B-5AE0-4F25-B825-C515AACD39F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9BE3FA-B98F-4B19-A403-44C6441931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3DA99B-7A02-41BF-BD8D-6D29B90370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0753A1-E8D6-4D95-A6C3-48D165D3DC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4B5382-C121-4D9B-B56A-E48F547FBA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7A7A223-9EDB-4166-AA39-1E6992219884}"/>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8" name="Footer Placeholder 7">
            <a:extLst>
              <a:ext uri="{FF2B5EF4-FFF2-40B4-BE49-F238E27FC236}">
                <a16:creationId xmlns:a16="http://schemas.microsoft.com/office/drawing/2014/main" id="{94A6AE49-7912-475F-AD92-616B903F03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7F89FF9-B046-4F65-85C6-59FE2241CAC8}"/>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411084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8445-2617-4885-8A29-5BFAD0BEF5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A20904-C3AF-4909-96B8-88E7AC0B2EEB}"/>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4" name="Footer Placeholder 3">
            <a:extLst>
              <a:ext uri="{FF2B5EF4-FFF2-40B4-BE49-F238E27FC236}">
                <a16:creationId xmlns:a16="http://schemas.microsoft.com/office/drawing/2014/main" id="{F8966741-3DF2-4425-BF25-BB3D1143B2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8D1C3A6-6B17-4BB4-8488-16A91902176D}"/>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426861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688B46-11E7-4563-B313-7C2D27309602}"/>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3" name="Footer Placeholder 2">
            <a:extLst>
              <a:ext uri="{FF2B5EF4-FFF2-40B4-BE49-F238E27FC236}">
                <a16:creationId xmlns:a16="http://schemas.microsoft.com/office/drawing/2014/main" id="{30ECE09A-044D-485D-8AD5-15689BEDF4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3DB704E-6DBE-4C74-A7DD-99D331EE6C6C}"/>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1958269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5E2B1-889B-43E8-A49E-2A65EACD72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37F112-E50F-48B2-9092-13020DA694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0373ED-E6D6-4327-92D3-ECB8728557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0CD7AA-86C7-455C-AC48-1B5CCDD73E52}"/>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6" name="Footer Placeholder 5">
            <a:extLst>
              <a:ext uri="{FF2B5EF4-FFF2-40B4-BE49-F238E27FC236}">
                <a16:creationId xmlns:a16="http://schemas.microsoft.com/office/drawing/2014/main" id="{DB4D3BA1-ACAE-420E-BC69-6663174245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EDFA5A-2D98-4ED5-A44D-2A72C10DF69E}"/>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167272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03B3D-F807-4E32-958F-DEC477A5DF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3277DB-E06A-40F0-AC49-25DEDC059C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D7FDD5-6BA9-4ADF-90C6-13BBBD3F5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51671E-9849-427E-8542-AFBDFFF4EB3F}"/>
              </a:ext>
            </a:extLst>
          </p:cNvPr>
          <p:cNvSpPr>
            <a:spLocks noGrp="1"/>
          </p:cNvSpPr>
          <p:nvPr>
            <p:ph type="dt" sz="half" idx="10"/>
          </p:nvPr>
        </p:nvSpPr>
        <p:spPr/>
        <p:txBody>
          <a:bodyPr/>
          <a:lstStyle/>
          <a:p>
            <a:fld id="{F3584350-24ED-4BAA-AD68-5283A35F4200}" type="datetimeFigureOut">
              <a:rPr lang="en-GB" smtClean="0"/>
              <a:pPr/>
              <a:t>15/06/2020</a:t>
            </a:fld>
            <a:endParaRPr lang="en-GB"/>
          </a:p>
        </p:txBody>
      </p:sp>
      <p:sp>
        <p:nvSpPr>
          <p:cNvPr id="6" name="Footer Placeholder 5">
            <a:extLst>
              <a:ext uri="{FF2B5EF4-FFF2-40B4-BE49-F238E27FC236}">
                <a16:creationId xmlns:a16="http://schemas.microsoft.com/office/drawing/2014/main" id="{ADF9519A-E2FF-4BF6-8697-E60B2C1C25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CD02A2-85BE-4735-A370-7B8BC355B7BB}"/>
              </a:ext>
            </a:extLst>
          </p:cNvPr>
          <p:cNvSpPr>
            <a:spLocks noGrp="1"/>
          </p:cNvSpPr>
          <p:nvPr>
            <p:ph type="sldNum" sz="quarter" idx="12"/>
          </p:nvPr>
        </p:nvSpPr>
        <p:spPr/>
        <p:txBody>
          <a:bodyPr/>
          <a:lstStyle/>
          <a:p>
            <a:fld id="{8E68187F-F1DD-464E-BDA7-FCF4AD61215F}" type="slidenum">
              <a:rPr lang="en-GB" smtClean="0"/>
              <a:pPr/>
              <a:t>‹#›</a:t>
            </a:fld>
            <a:endParaRPr lang="en-GB"/>
          </a:p>
        </p:txBody>
      </p:sp>
    </p:spTree>
    <p:extLst>
      <p:ext uri="{BB962C8B-B14F-4D97-AF65-F5344CB8AC3E}">
        <p14:creationId xmlns:p14="http://schemas.microsoft.com/office/powerpoint/2010/main" val="90524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2AD045-A798-48F9-AF56-3A0495F555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0D048E-EBC2-4EF5-B3CF-746B745570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1C754B-DB7E-44F3-9F69-46E3D3C9CC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84350-24ED-4BAA-AD68-5283A35F4200}" type="datetimeFigureOut">
              <a:rPr lang="en-GB" smtClean="0"/>
              <a:pPr/>
              <a:t>15/06/2020</a:t>
            </a:fld>
            <a:endParaRPr lang="en-GB"/>
          </a:p>
        </p:txBody>
      </p:sp>
      <p:sp>
        <p:nvSpPr>
          <p:cNvPr id="5" name="Footer Placeholder 4">
            <a:extLst>
              <a:ext uri="{FF2B5EF4-FFF2-40B4-BE49-F238E27FC236}">
                <a16:creationId xmlns:a16="http://schemas.microsoft.com/office/drawing/2014/main" id="{2F1F8EB9-64A7-4AE7-9DC5-C44834784C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C40C768-D32B-43D5-AE38-09460EB90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8187F-F1DD-464E-BDA7-FCF4AD61215F}" type="slidenum">
              <a:rPr lang="en-GB" smtClean="0"/>
              <a:pPr/>
              <a:t>‹#›</a:t>
            </a:fld>
            <a:endParaRPr lang="en-GB"/>
          </a:p>
        </p:txBody>
      </p:sp>
    </p:spTree>
    <p:extLst>
      <p:ext uri="{BB962C8B-B14F-4D97-AF65-F5344CB8AC3E}">
        <p14:creationId xmlns:p14="http://schemas.microsoft.com/office/powerpoint/2010/main" val="4269802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ng.scot/" TargetMode="External"/><Relationship Id="rId2" Type="http://schemas.openxmlformats.org/officeDocument/2006/relationships/hyperlink" Target="https://services.nhslothian.scot/camhs/Resources/Pages/Online-Resources.aspx" TargetMode="External"/><Relationship Id="rId1" Type="http://schemas.openxmlformats.org/officeDocument/2006/relationships/slideLayout" Target="../slideLayouts/slideLayout7.xml"/><Relationship Id="rId4" Type="http://schemas.openxmlformats.org/officeDocument/2006/relationships/hyperlink" Target="http://www.parentclub.sco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1503FC-5754-4762-9B1C-79C54521B9E9}"/>
              </a:ext>
            </a:extLst>
          </p:cNvPr>
          <p:cNvSpPr txBox="1"/>
          <p:nvPr/>
        </p:nvSpPr>
        <p:spPr>
          <a:xfrm>
            <a:off x="8969829" y="87087"/>
            <a:ext cx="2931885" cy="707886"/>
          </a:xfrm>
          <a:prstGeom prst="rect">
            <a:avLst/>
          </a:prstGeom>
          <a:solidFill>
            <a:srgbClr val="0070C0"/>
          </a:solidFill>
        </p:spPr>
        <p:txBody>
          <a:bodyPr wrap="square" rtlCol="0">
            <a:spAutoFit/>
          </a:bodyPr>
          <a:lstStyle/>
          <a:p>
            <a:pPr fontAlgn="base"/>
            <a:r>
              <a:rPr lang="en-GB" sz="1400" b="1" dirty="0">
                <a:solidFill>
                  <a:schemeClr val="bg1"/>
                </a:solidFill>
              </a:rPr>
              <a:t>City of Edinburgh Psychological Service</a:t>
            </a:r>
          </a:p>
          <a:p>
            <a:pPr fontAlgn="base"/>
            <a:r>
              <a:rPr lang="en-GB" sz="1200" b="1" i="1" dirty="0">
                <a:solidFill>
                  <a:schemeClr val="bg1"/>
                </a:solidFill>
              </a:rPr>
              <a:t>Applying Psychology, Making a Difference </a:t>
            </a:r>
          </a:p>
        </p:txBody>
      </p:sp>
      <p:grpSp>
        <p:nvGrpSpPr>
          <p:cNvPr id="3" name="Group 2"/>
          <p:cNvGrpSpPr/>
          <p:nvPr/>
        </p:nvGrpSpPr>
        <p:grpSpPr>
          <a:xfrm>
            <a:off x="356384" y="754743"/>
            <a:ext cx="2716162" cy="4644571"/>
            <a:chOff x="0" y="961326"/>
            <a:chExt cx="2716162" cy="1549452"/>
          </a:xfrm>
          <a:scene3d>
            <a:camera prst="orthographicFront"/>
            <a:lightRig rig="flat" dir="t"/>
          </a:scene3d>
        </p:grpSpPr>
        <p:sp>
          <p:nvSpPr>
            <p:cNvPr id="19" name="Rounded Rectangle 18"/>
            <p:cNvSpPr/>
            <p:nvPr/>
          </p:nvSpPr>
          <p:spPr>
            <a:xfrm>
              <a:off x="0" y="961326"/>
              <a:ext cx="2716162" cy="154945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0" name="Rounded Rectangle 4"/>
            <p:cNvSpPr/>
            <p:nvPr/>
          </p:nvSpPr>
          <p:spPr>
            <a:xfrm>
              <a:off x="75638" y="1074693"/>
              <a:ext cx="2564886" cy="13981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342900" lvl="0" indent="-342900" algn="ctr" defTabSz="755650">
                <a:lnSpc>
                  <a:spcPct val="90000"/>
                </a:lnSpc>
                <a:spcBef>
                  <a:spcPct val="0"/>
                </a:spcBef>
                <a:spcAft>
                  <a:spcPct val="35000"/>
                </a:spcAft>
                <a:buAutoNum type="arabicPeriod"/>
              </a:pPr>
              <a:r>
                <a:rPr lang="en-GB" sz="1700" b="0" i="0" kern="1200" dirty="0">
                  <a:solidFill>
                    <a:schemeClr val="tx1"/>
                  </a:solidFill>
                </a:rPr>
                <a:t>Understanding anxiety</a:t>
              </a:r>
            </a:p>
            <a:p>
              <a:pPr marL="171450" lvl="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It is normal to feel anxious or worried  at times.  But sometimes these feelings can get in the way of the things we want or need to do.  </a:t>
              </a:r>
            </a:p>
            <a:p>
              <a:pPr marL="171450" indent="-171450" defTabSz="755650">
                <a:lnSpc>
                  <a:spcPct val="90000"/>
                </a:lnSpc>
                <a:spcBef>
                  <a:spcPct val="0"/>
                </a:spcBef>
                <a:spcAft>
                  <a:spcPct val="35000"/>
                </a:spcAft>
                <a:buFont typeface="Wingdings" panose="05000000000000000000" pitchFamily="2" charset="2"/>
                <a:buChar char="Ø"/>
              </a:pPr>
              <a:r>
                <a:rPr lang="en-GB" sz="1200" b="0" i="0" kern="1200" dirty="0">
                  <a:solidFill>
                    <a:schemeClr val="tx1"/>
                  </a:solidFill>
                </a:rPr>
                <a:t>We all have a fight and flight response </a:t>
              </a:r>
              <a:r>
                <a:rPr lang="en-GB" sz="1200" dirty="0">
                  <a:solidFill>
                    <a:schemeClr val="tx1"/>
                  </a:solidFill>
                </a:rPr>
                <a:t> that   can ‘turn on’ when we are anxious.   Your child may notice feeling short or breath, dizzy or sick when they are worried. </a:t>
              </a:r>
            </a:p>
            <a:p>
              <a:pPr marL="17145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This is the body’s way of preparing us to tackle our fears but it often gets in the way and makes us want to avoid what is scaring us. The more we avoid things, the scarier they become. </a:t>
              </a:r>
            </a:p>
            <a:p>
              <a:pPr marL="171450" lvl="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Anxiety  can’t hurt us  but  can be </a:t>
              </a:r>
              <a:r>
                <a:rPr lang="en-GB" sz="1200" b="0" i="0" kern="1200" dirty="0">
                  <a:solidFill>
                    <a:schemeClr val="tx1"/>
                  </a:solidFill>
                </a:rPr>
                <a:t>uncomfortable and scary.   </a:t>
              </a:r>
            </a:p>
            <a:p>
              <a:pPr marL="171450" lvl="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Using relaxation and distraction can help your child to manage these feelings  and help stop anxiety getting in the way of their daily life.</a:t>
              </a:r>
            </a:p>
            <a:p>
              <a:pPr lvl="0" defTabSz="755650">
                <a:lnSpc>
                  <a:spcPct val="90000"/>
                </a:lnSpc>
                <a:spcBef>
                  <a:spcPct val="0"/>
                </a:spcBef>
                <a:spcAft>
                  <a:spcPct val="35000"/>
                </a:spcAft>
                <a:buFont typeface="Arial" pitchFamily="34" charset="0"/>
                <a:buChar char="•"/>
              </a:pPr>
              <a:endParaRPr lang="en-GB" sz="1200" b="0" i="0" kern="1200" dirty="0"/>
            </a:p>
          </p:txBody>
        </p:sp>
      </p:grpSp>
      <p:grpSp>
        <p:nvGrpSpPr>
          <p:cNvPr id="5" name="Group 4"/>
          <p:cNvGrpSpPr/>
          <p:nvPr/>
        </p:nvGrpSpPr>
        <p:grpSpPr>
          <a:xfrm>
            <a:off x="3135084" y="798285"/>
            <a:ext cx="2786743" cy="6059715"/>
            <a:chOff x="6545162" y="3440822"/>
            <a:chExt cx="2546207" cy="2581047"/>
          </a:xfrm>
          <a:scene3d>
            <a:camera prst="orthographicFront"/>
            <a:lightRig rig="flat" dir="t"/>
          </a:scene3d>
        </p:grpSpPr>
        <p:sp>
          <p:nvSpPr>
            <p:cNvPr id="15" name="Rounded Rectangle 14"/>
            <p:cNvSpPr/>
            <p:nvPr/>
          </p:nvSpPr>
          <p:spPr>
            <a:xfrm>
              <a:off x="6545162" y="3440822"/>
              <a:ext cx="2546207" cy="1979905"/>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6" name="Rounded Rectangle 8"/>
            <p:cNvSpPr/>
            <p:nvPr/>
          </p:nvSpPr>
          <p:spPr>
            <a:xfrm>
              <a:off x="6677767" y="3785687"/>
              <a:ext cx="2203724" cy="22361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dirty="0">
                  <a:solidFill>
                    <a:schemeClr val="tx1"/>
                  </a:solidFill>
                </a:rPr>
                <a:t>2. Relaxation and distraction</a:t>
              </a:r>
              <a:endParaRPr lang="en-GB" sz="1200" dirty="0">
                <a:solidFill>
                  <a:schemeClr val="tx1"/>
                </a:solidFill>
              </a:endParaRPr>
            </a:p>
            <a:p>
              <a:pPr lvl="0" algn="ctr" defTabSz="755650">
                <a:lnSpc>
                  <a:spcPct val="90000"/>
                </a:lnSpc>
                <a:spcBef>
                  <a:spcPct val="0"/>
                </a:spcBef>
                <a:spcAft>
                  <a:spcPct val="35000"/>
                </a:spcAft>
              </a:pPr>
              <a:r>
                <a:rPr lang="en-GB" sz="1200" dirty="0">
                  <a:solidFill>
                    <a:schemeClr val="tx1"/>
                  </a:solidFill>
                </a:rPr>
                <a:t>Here are some things you can try to help your child to manage their anxious feelings</a:t>
              </a:r>
            </a:p>
            <a:p>
              <a:pPr marL="171450" lvl="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Keep  </a:t>
              </a:r>
              <a:r>
                <a:rPr lang="en-GB" sz="1200" b="1" dirty="0">
                  <a:solidFill>
                    <a:schemeClr val="tx1"/>
                  </a:solidFill>
                </a:rPr>
                <a:t>active </a:t>
              </a:r>
              <a:r>
                <a:rPr lang="en-GB" sz="1200" dirty="0">
                  <a:solidFill>
                    <a:schemeClr val="tx1"/>
                  </a:solidFill>
                </a:rPr>
                <a:t>–  go for a walk or  bike ride.</a:t>
              </a:r>
            </a:p>
            <a:p>
              <a:pPr marL="171450" lvl="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Do something </a:t>
              </a:r>
              <a:r>
                <a:rPr lang="en-GB" sz="1200" b="1" dirty="0">
                  <a:solidFill>
                    <a:schemeClr val="tx1"/>
                  </a:solidFill>
                </a:rPr>
                <a:t>enjoyable</a:t>
              </a:r>
              <a:r>
                <a:rPr lang="en-GB" sz="1200" dirty="0">
                  <a:solidFill>
                    <a:schemeClr val="tx1"/>
                  </a:solidFill>
                </a:rPr>
                <a:t> – e.g. play their favourite game, do some painting together.</a:t>
              </a:r>
            </a:p>
            <a:p>
              <a:pPr marL="171450" lvl="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Find ways to </a:t>
              </a:r>
              <a:r>
                <a:rPr lang="en-GB" sz="1200" b="1" dirty="0">
                  <a:solidFill>
                    <a:schemeClr val="tx1"/>
                  </a:solidFill>
                </a:rPr>
                <a:t>relax  </a:t>
              </a:r>
              <a:r>
                <a:rPr lang="en-GB" sz="1200" dirty="0">
                  <a:solidFill>
                    <a:schemeClr val="tx1"/>
                  </a:solidFill>
                </a:rPr>
                <a:t>(especially before bed time) – e.g. a warm bath, listen to soothing music, read a story together.</a:t>
              </a:r>
            </a:p>
            <a:p>
              <a:pPr marL="171450" lvl="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Encouraging slow/calm breathing can help ‘turn down’  the fight/flight response:</a:t>
              </a:r>
            </a:p>
            <a:p>
              <a:pPr lvl="1" defTabSz="755650">
                <a:lnSpc>
                  <a:spcPct val="90000"/>
                </a:lnSpc>
                <a:spcBef>
                  <a:spcPct val="0"/>
                </a:spcBef>
                <a:spcAft>
                  <a:spcPct val="35000"/>
                </a:spcAft>
              </a:pPr>
              <a:r>
                <a:rPr lang="en-GB" sz="1200" b="1" dirty="0">
                  <a:solidFill>
                    <a:schemeClr val="tx1"/>
                  </a:solidFill>
                </a:rPr>
                <a:t>1. Breath in through your nose (count 1,2,3) </a:t>
              </a:r>
            </a:p>
            <a:p>
              <a:pPr lvl="1" defTabSz="755650">
                <a:lnSpc>
                  <a:spcPct val="90000"/>
                </a:lnSpc>
                <a:spcBef>
                  <a:spcPct val="0"/>
                </a:spcBef>
                <a:spcAft>
                  <a:spcPct val="35000"/>
                </a:spcAft>
              </a:pPr>
              <a:r>
                <a:rPr lang="en-GB" sz="1200" b="1" dirty="0">
                  <a:solidFill>
                    <a:schemeClr val="tx1"/>
                  </a:solidFill>
                </a:rPr>
                <a:t>2. Pause for a second</a:t>
              </a:r>
            </a:p>
            <a:p>
              <a:pPr lvl="1" defTabSz="755650">
                <a:lnSpc>
                  <a:spcPct val="90000"/>
                </a:lnSpc>
                <a:spcBef>
                  <a:spcPct val="0"/>
                </a:spcBef>
                <a:spcAft>
                  <a:spcPct val="35000"/>
                </a:spcAft>
              </a:pPr>
              <a:r>
                <a:rPr lang="en-GB" sz="1200" b="1" dirty="0">
                  <a:solidFill>
                    <a:schemeClr val="tx1"/>
                  </a:solidFill>
                </a:rPr>
                <a:t>3. Breath out through your mouth for longer (count 1,2,3,4,5)</a:t>
              </a:r>
            </a:p>
            <a:p>
              <a:pPr lvl="0" algn="ctr" defTabSz="755650">
                <a:lnSpc>
                  <a:spcPct val="90000"/>
                </a:lnSpc>
                <a:spcBef>
                  <a:spcPct val="0"/>
                </a:spcBef>
                <a:spcAft>
                  <a:spcPct val="35000"/>
                </a:spcAft>
              </a:pPr>
              <a:endParaRPr lang="en-GB" sz="1700" dirty="0"/>
            </a:p>
            <a:p>
              <a:pPr lvl="0" algn="ctr" defTabSz="755650">
                <a:lnSpc>
                  <a:spcPct val="90000"/>
                </a:lnSpc>
                <a:spcBef>
                  <a:spcPct val="0"/>
                </a:spcBef>
                <a:spcAft>
                  <a:spcPct val="35000"/>
                </a:spcAft>
              </a:pPr>
              <a:endParaRPr lang="en-GB" sz="1700" dirty="0"/>
            </a:p>
            <a:p>
              <a:pPr lvl="0" algn="ctr" defTabSz="755650">
                <a:lnSpc>
                  <a:spcPct val="90000"/>
                </a:lnSpc>
                <a:spcBef>
                  <a:spcPct val="0"/>
                </a:spcBef>
                <a:spcAft>
                  <a:spcPct val="35000"/>
                </a:spcAft>
              </a:pPr>
              <a:endParaRPr lang="en-GB" sz="1700" dirty="0"/>
            </a:p>
            <a:p>
              <a:pPr lvl="0" defTabSz="755650">
                <a:lnSpc>
                  <a:spcPct val="90000"/>
                </a:lnSpc>
                <a:spcBef>
                  <a:spcPct val="0"/>
                </a:spcBef>
                <a:spcAft>
                  <a:spcPct val="35000"/>
                </a:spcAft>
                <a:buFont typeface="Arial" pitchFamily="34" charset="0"/>
                <a:buChar char="•"/>
              </a:pPr>
              <a:endParaRPr lang="en-GB" sz="1200" dirty="0"/>
            </a:p>
            <a:p>
              <a:pPr lvl="0" defTabSz="755650">
                <a:lnSpc>
                  <a:spcPct val="90000"/>
                </a:lnSpc>
                <a:spcBef>
                  <a:spcPct val="0"/>
                </a:spcBef>
                <a:spcAft>
                  <a:spcPct val="35000"/>
                </a:spcAft>
                <a:buFont typeface="Arial" pitchFamily="34" charset="0"/>
                <a:buChar char="•"/>
              </a:pPr>
              <a:endParaRPr lang="en-GB" sz="1200" dirty="0"/>
            </a:p>
            <a:p>
              <a:pPr lvl="0" algn="ctr" defTabSz="755650">
                <a:lnSpc>
                  <a:spcPct val="90000"/>
                </a:lnSpc>
                <a:spcBef>
                  <a:spcPct val="0"/>
                </a:spcBef>
                <a:spcAft>
                  <a:spcPct val="35000"/>
                </a:spcAft>
              </a:pPr>
              <a:endParaRPr lang="en-GB" sz="1200" dirty="0"/>
            </a:p>
            <a:p>
              <a:pPr lvl="0" algn="ctr" defTabSz="755650">
                <a:lnSpc>
                  <a:spcPct val="90000"/>
                </a:lnSpc>
                <a:spcBef>
                  <a:spcPct val="0"/>
                </a:spcBef>
                <a:spcAft>
                  <a:spcPct val="35000"/>
                </a:spcAft>
              </a:pPr>
              <a:endParaRPr lang="en-GB" sz="1200" dirty="0"/>
            </a:p>
            <a:p>
              <a:pPr lvl="0" algn="ctr" defTabSz="755650">
                <a:lnSpc>
                  <a:spcPct val="90000"/>
                </a:lnSpc>
                <a:spcBef>
                  <a:spcPct val="0"/>
                </a:spcBef>
                <a:spcAft>
                  <a:spcPct val="35000"/>
                </a:spcAft>
              </a:pPr>
              <a:endParaRPr lang="en-GB" sz="1700" b="0" i="0" kern="1200" dirty="0"/>
            </a:p>
          </p:txBody>
        </p:sp>
      </p:grpSp>
      <p:grpSp>
        <p:nvGrpSpPr>
          <p:cNvPr id="6" name="Group 5"/>
          <p:cNvGrpSpPr/>
          <p:nvPr/>
        </p:nvGrpSpPr>
        <p:grpSpPr>
          <a:xfrm>
            <a:off x="6091586" y="841833"/>
            <a:ext cx="2820184" cy="4181984"/>
            <a:chOff x="3441944" y="5033530"/>
            <a:chExt cx="2565939" cy="1482166"/>
          </a:xfrm>
          <a:scene3d>
            <a:camera prst="orthographicFront"/>
            <a:lightRig rig="flat" dir="t"/>
          </a:scene3d>
        </p:grpSpPr>
        <p:sp>
          <p:nvSpPr>
            <p:cNvPr id="13" name="Rounded Rectangle 12"/>
            <p:cNvSpPr/>
            <p:nvPr/>
          </p:nvSpPr>
          <p:spPr>
            <a:xfrm>
              <a:off x="3441944" y="5033530"/>
              <a:ext cx="2565939" cy="1445494"/>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ounded Rectangle 10"/>
            <p:cNvSpPr/>
            <p:nvPr/>
          </p:nvSpPr>
          <p:spPr>
            <a:xfrm>
              <a:off x="3484785" y="5211328"/>
              <a:ext cx="2421597" cy="13043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dirty="0"/>
                <a:t>3. </a:t>
              </a:r>
              <a:r>
                <a:rPr lang="en-GB" sz="1700" b="0" i="0" kern="1200" dirty="0"/>
                <a:t>Dealing with Anxious thoughts</a:t>
              </a:r>
            </a:p>
            <a:p>
              <a:pPr marL="171450" lvl="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When we are anxious we tend to focus on what might go wrong  and how badly things might turn out.</a:t>
              </a:r>
              <a:endParaRPr lang="en-GB" sz="1200" b="0" i="0" kern="1200" dirty="0">
                <a:solidFill>
                  <a:schemeClr val="tx1"/>
                </a:solidFill>
              </a:endParaRPr>
            </a:p>
            <a:p>
              <a:pPr marL="171450" lvl="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Encourage your child to  tackle anxious thoughts by using coping thoughts  or positive self talk:</a:t>
              </a:r>
            </a:p>
            <a:p>
              <a:pPr lvl="0" algn="ctr" defTabSz="755650">
                <a:lnSpc>
                  <a:spcPct val="90000"/>
                </a:lnSpc>
                <a:spcBef>
                  <a:spcPct val="0"/>
                </a:spcBef>
                <a:spcAft>
                  <a:spcPct val="35000"/>
                </a:spcAft>
              </a:pPr>
              <a:r>
                <a:rPr lang="en-GB" sz="1400" b="1" dirty="0">
                  <a:solidFill>
                    <a:schemeClr val="tx1"/>
                  </a:solidFill>
                </a:rPr>
                <a:t>‘I can do this’</a:t>
              </a:r>
            </a:p>
            <a:p>
              <a:pPr lvl="0" algn="ctr" defTabSz="755650">
                <a:lnSpc>
                  <a:spcPct val="90000"/>
                </a:lnSpc>
                <a:spcBef>
                  <a:spcPct val="0"/>
                </a:spcBef>
                <a:spcAft>
                  <a:spcPct val="35000"/>
                </a:spcAft>
              </a:pPr>
              <a:r>
                <a:rPr lang="en-GB" sz="1400" b="1" dirty="0">
                  <a:solidFill>
                    <a:schemeClr val="tx1"/>
                  </a:solidFill>
                </a:rPr>
                <a:t>‘It’s ok to feel nervous but I can manage’</a:t>
              </a:r>
            </a:p>
            <a:p>
              <a:pPr marL="171450" lvl="0" indent="-171450" defTabSz="755650">
                <a:lnSpc>
                  <a:spcPct val="90000"/>
                </a:lnSpc>
                <a:spcBef>
                  <a:spcPct val="0"/>
                </a:spcBef>
                <a:spcAft>
                  <a:spcPct val="35000"/>
                </a:spcAft>
                <a:buFont typeface="Wingdings" panose="05000000000000000000" pitchFamily="2" charset="2"/>
                <a:buChar char="Ø"/>
              </a:pPr>
              <a:r>
                <a:rPr lang="en-GB" sz="1200" i="0" kern="1200" dirty="0">
                  <a:solidFill>
                    <a:schemeClr val="tx1"/>
                  </a:solidFill>
                </a:rPr>
                <a:t>Can your child come up with their own coping statements? What would they say to their friend if they felt worried.  Would it help to say this to themselves?</a:t>
              </a:r>
            </a:p>
            <a:p>
              <a:pPr marL="171450" indent="-171450" defTabSz="755650">
                <a:lnSpc>
                  <a:spcPct val="90000"/>
                </a:lnSpc>
                <a:spcBef>
                  <a:spcPct val="0"/>
                </a:spcBef>
                <a:spcAft>
                  <a:spcPct val="35000"/>
                </a:spcAft>
                <a:buFont typeface="Wingdings" panose="05000000000000000000" pitchFamily="2" charset="2"/>
                <a:buChar char="Ø"/>
              </a:pPr>
              <a:r>
                <a:rPr lang="en-GB" sz="1200" dirty="0">
                  <a:solidFill>
                    <a:schemeClr val="tx1"/>
                  </a:solidFill>
                </a:rPr>
                <a:t>Try to be calm, encouraging and model confidence in your child's ability to face their fears.</a:t>
              </a:r>
            </a:p>
            <a:p>
              <a:pPr algn="ctr" defTabSz="755650">
                <a:lnSpc>
                  <a:spcPct val="90000"/>
                </a:lnSpc>
                <a:spcBef>
                  <a:spcPct val="0"/>
                </a:spcBef>
                <a:spcAft>
                  <a:spcPct val="35000"/>
                </a:spcAft>
                <a:buFont typeface="Arial" pitchFamily="34" charset="0"/>
                <a:buChar char="•"/>
              </a:pPr>
              <a:endParaRPr lang="en-GB" sz="1200" dirty="0"/>
            </a:p>
            <a:p>
              <a:pPr algn="ctr" defTabSz="755650">
                <a:lnSpc>
                  <a:spcPct val="90000"/>
                </a:lnSpc>
                <a:spcBef>
                  <a:spcPct val="0"/>
                </a:spcBef>
                <a:spcAft>
                  <a:spcPct val="35000"/>
                </a:spcAft>
              </a:pPr>
              <a:endParaRPr lang="en-GB" sz="1400" b="1" dirty="0"/>
            </a:p>
            <a:p>
              <a:pPr lvl="0" algn="ctr" defTabSz="755650">
                <a:lnSpc>
                  <a:spcPct val="90000"/>
                </a:lnSpc>
                <a:spcBef>
                  <a:spcPct val="0"/>
                </a:spcBef>
                <a:spcAft>
                  <a:spcPct val="35000"/>
                </a:spcAft>
              </a:pPr>
              <a:endParaRPr lang="en-GB" sz="1400" b="1" i="0" kern="1200" dirty="0"/>
            </a:p>
          </p:txBody>
        </p:sp>
      </p:grpSp>
      <p:grpSp>
        <p:nvGrpSpPr>
          <p:cNvPr id="7" name="Group 6"/>
          <p:cNvGrpSpPr/>
          <p:nvPr/>
        </p:nvGrpSpPr>
        <p:grpSpPr>
          <a:xfrm>
            <a:off x="9056915" y="885373"/>
            <a:ext cx="2757714" cy="3991427"/>
            <a:chOff x="905004" y="3095552"/>
            <a:chExt cx="2419054" cy="1632724"/>
          </a:xfrm>
          <a:scene3d>
            <a:camera prst="orthographicFront"/>
            <a:lightRig rig="flat" dir="t"/>
          </a:scene3d>
        </p:grpSpPr>
        <p:sp>
          <p:nvSpPr>
            <p:cNvPr id="11" name="Rounded Rectangle 10"/>
            <p:cNvSpPr/>
            <p:nvPr/>
          </p:nvSpPr>
          <p:spPr>
            <a:xfrm>
              <a:off x="905004" y="3095552"/>
              <a:ext cx="2419054" cy="1632724"/>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2" name="Rounded Rectangle 12"/>
            <p:cNvSpPr/>
            <p:nvPr/>
          </p:nvSpPr>
          <p:spPr>
            <a:xfrm>
              <a:off x="979466" y="3123799"/>
              <a:ext cx="2270128" cy="140572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dirty="0">
                  <a:solidFill>
                    <a:schemeClr val="tx1"/>
                  </a:solidFill>
                </a:rPr>
                <a:t>4</a:t>
              </a:r>
              <a:r>
                <a:rPr lang="en-GB" sz="1800" b="0" i="0" kern="1200" dirty="0">
                  <a:solidFill>
                    <a:schemeClr val="tx1"/>
                  </a:solidFill>
                </a:rPr>
                <a:t>. Face your fears</a:t>
              </a:r>
            </a:p>
            <a:p>
              <a:pPr marL="171450" lvl="0" indent="-171450" defTabSz="800100">
                <a:lnSpc>
                  <a:spcPct val="90000"/>
                </a:lnSpc>
                <a:spcBef>
                  <a:spcPct val="0"/>
                </a:spcBef>
                <a:spcAft>
                  <a:spcPct val="35000"/>
                </a:spcAft>
                <a:buFont typeface="Wingdings" panose="05000000000000000000" pitchFamily="2" charset="2"/>
                <a:buChar char="Ø"/>
              </a:pPr>
              <a:r>
                <a:rPr lang="en-GB" sz="1200" b="0" i="0" kern="1200" dirty="0">
                  <a:solidFill>
                    <a:schemeClr val="tx1"/>
                  </a:solidFill>
                </a:rPr>
                <a:t>Feeling anxious understandably makes us want to avoid our fears. </a:t>
              </a:r>
              <a:r>
                <a:rPr lang="en-GB" sz="1200" dirty="0">
                  <a:solidFill>
                    <a:schemeClr val="tx1"/>
                  </a:solidFill>
                </a:rPr>
                <a:t>Unfortunately t</a:t>
              </a:r>
              <a:r>
                <a:rPr lang="en-GB" sz="1200" b="0" i="0" kern="1200" dirty="0">
                  <a:solidFill>
                    <a:schemeClr val="tx1"/>
                  </a:solidFill>
                </a:rPr>
                <a:t>his keeps anxiety going!</a:t>
              </a:r>
            </a:p>
            <a:p>
              <a:pPr marL="171450" lvl="0" indent="-171450" defTabSz="800100">
                <a:lnSpc>
                  <a:spcPct val="90000"/>
                </a:lnSpc>
                <a:spcBef>
                  <a:spcPct val="0"/>
                </a:spcBef>
                <a:spcAft>
                  <a:spcPct val="35000"/>
                </a:spcAft>
                <a:buFont typeface="Wingdings" panose="05000000000000000000" pitchFamily="2" charset="2"/>
                <a:buChar char="Ø"/>
              </a:pPr>
              <a:r>
                <a:rPr lang="en-GB" sz="1200" dirty="0">
                  <a:solidFill>
                    <a:schemeClr val="tx1"/>
                  </a:solidFill>
                </a:rPr>
                <a:t>Encourage your child to face their fears by breaking them down into small manageable steps.</a:t>
              </a:r>
            </a:p>
            <a:p>
              <a:pPr marL="171450" indent="-171450" defTabSz="800100">
                <a:lnSpc>
                  <a:spcPct val="90000"/>
                </a:lnSpc>
                <a:spcBef>
                  <a:spcPct val="0"/>
                </a:spcBef>
                <a:spcAft>
                  <a:spcPct val="35000"/>
                </a:spcAft>
                <a:buFont typeface="Wingdings" panose="05000000000000000000" pitchFamily="2" charset="2"/>
                <a:buChar char="Ø"/>
              </a:pPr>
              <a:r>
                <a:rPr lang="en-GB" sz="1200" dirty="0">
                  <a:solidFill>
                    <a:schemeClr val="tx1"/>
                  </a:solidFill>
                </a:rPr>
                <a:t>If a step feels to hard, is there a way of breaking it down into more manageable chucks, or perhaps trying it together a few times first?</a:t>
              </a:r>
            </a:p>
            <a:p>
              <a:pPr marL="171450" lvl="0" indent="-171450" defTabSz="800100">
                <a:lnSpc>
                  <a:spcPct val="90000"/>
                </a:lnSpc>
                <a:spcBef>
                  <a:spcPct val="0"/>
                </a:spcBef>
                <a:spcAft>
                  <a:spcPct val="35000"/>
                </a:spcAft>
                <a:buFont typeface="Wingdings" panose="05000000000000000000" pitchFamily="2" charset="2"/>
                <a:buChar char="Ø"/>
              </a:pPr>
              <a:r>
                <a:rPr lang="en-GB" sz="1200" kern="1200" dirty="0">
                  <a:solidFill>
                    <a:schemeClr val="tx1"/>
                  </a:solidFill>
                </a:rPr>
                <a:t>Reward your child for attempting to tackle their fears  no matter how small the achievement.</a:t>
              </a:r>
            </a:p>
            <a:p>
              <a:pPr marL="171450" lvl="0" indent="-171450" defTabSz="800100">
                <a:lnSpc>
                  <a:spcPct val="90000"/>
                </a:lnSpc>
                <a:spcBef>
                  <a:spcPct val="0"/>
                </a:spcBef>
                <a:spcAft>
                  <a:spcPct val="35000"/>
                </a:spcAft>
                <a:buFont typeface="Wingdings" panose="05000000000000000000" pitchFamily="2" charset="2"/>
                <a:buChar char="Ø"/>
              </a:pPr>
              <a:r>
                <a:rPr lang="en-GB" sz="1200" dirty="0">
                  <a:solidFill>
                    <a:schemeClr val="tx1"/>
                  </a:solidFill>
                </a:rPr>
                <a:t>Remind your child to use distraction, relaxation and coping thoughts to help them when facing their fear.</a:t>
              </a:r>
            </a:p>
          </p:txBody>
        </p:sp>
      </p:grpSp>
      <p:sp>
        <p:nvSpPr>
          <p:cNvPr id="21" name="Rectangle 20"/>
          <p:cNvSpPr/>
          <p:nvPr/>
        </p:nvSpPr>
        <p:spPr>
          <a:xfrm>
            <a:off x="3080635" y="188686"/>
            <a:ext cx="5161991" cy="461665"/>
          </a:xfrm>
          <a:prstGeom prst="rect">
            <a:avLst/>
          </a:prstGeom>
        </p:spPr>
        <p:txBody>
          <a:bodyPr wrap="none">
            <a:spAutoFit/>
          </a:bodyPr>
          <a:lstStyle/>
          <a:p>
            <a:r>
              <a:rPr lang="en-GB" sz="2400" b="1" dirty="0">
                <a:solidFill>
                  <a:srgbClr val="0070C0"/>
                </a:solidFill>
              </a:rPr>
              <a:t>Helping your child to cope with anxiety</a:t>
            </a:r>
          </a:p>
        </p:txBody>
      </p:sp>
      <p:grpSp>
        <p:nvGrpSpPr>
          <p:cNvPr id="22" name="Group 21"/>
          <p:cNvGrpSpPr/>
          <p:nvPr/>
        </p:nvGrpSpPr>
        <p:grpSpPr>
          <a:xfrm>
            <a:off x="323599" y="5529943"/>
            <a:ext cx="6280401" cy="1328057"/>
            <a:chOff x="6622016" y="3422276"/>
            <a:chExt cx="2389784" cy="1905719"/>
          </a:xfrm>
          <a:scene3d>
            <a:camera prst="orthographicFront"/>
            <a:lightRig rig="flat" dir="t"/>
          </a:scene3d>
        </p:grpSpPr>
        <p:sp>
          <p:nvSpPr>
            <p:cNvPr id="23" name="Rounded Rectangle 22"/>
            <p:cNvSpPr/>
            <p:nvPr/>
          </p:nvSpPr>
          <p:spPr>
            <a:xfrm>
              <a:off x="6622016" y="3422276"/>
              <a:ext cx="2389784" cy="1905719"/>
            </a:xfrm>
            <a:prstGeom prst="roundRect">
              <a:avLst/>
            </a:prstGeom>
            <a:solidFill>
              <a:srgbClr val="7030A0"/>
            </a:solidFill>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4" name="Rounded Rectangle 8"/>
            <p:cNvSpPr/>
            <p:nvPr/>
          </p:nvSpPr>
          <p:spPr>
            <a:xfrm>
              <a:off x="6715046" y="3515306"/>
              <a:ext cx="2203724" cy="181268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en-GB" sz="1700" b="1" dirty="0"/>
            </a:p>
            <a:p>
              <a:pPr lvl="0" algn="ctr" defTabSz="755650">
                <a:lnSpc>
                  <a:spcPct val="90000"/>
                </a:lnSpc>
                <a:spcBef>
                  <a:spcPct val="0"/>
                </a:spcBef>
                <a:spcAft>
                  <a:spcPct val="35000"/>
                </a:spcAft>
              </a:pPr>
              <a:r>
                <a:rPr lang="en-GB" sz="1700" b="1" dirty="0">
                  <a:solidFill>
                    <a:schemeClr val="tx1"/>
                  </a:solidFill>
                </a:rPr>
                <a:t>5. Don’t forget to look after yourself</a:t>
              </a:r>
            </a:p>
            <a:p>
              <a:pPr lvl="0" algn="ctr" defTabSz="755650">
                <a:lnSpc>
                  <a:spcPct val="90000"/>
                </a:lnSpc>
                <a:spcBef>
                  <a:spcPct val="0"/>
                </a:spcBef>
                <a:spcAft>
                  <a:spcPct val="35000"/>
                </a:spcAft>
                <a:buFont typeface="Arial" pitchFamily="34" charset="0"/>
                <a:buChar char="•"/>
              </a:pPr>
              <a:r>
                <a:rPr lang="en-US" sz="1200" dirty="0">
                  <a:solidFill>
                    <a:schemeClr val="tx1"/>
                  </a:solidFill>
                </a:rPr>
                <a:t>Seeing your child upset and anxious will undoubtedly have an effect on you. You may feel upset or anxious yourself</a:t>
              </a:r>
            </a:p>
            <a:p>
              <a:pPr algn="ctr" defTabSz="755650">
                <a:lnSpc>
                  <a:spcPct val="90000"/>
                </a:lnSpc>
                <a:spcBef>
                  <a:spcPct val="0"/>
                </a:spcBef>
                <a:spcAft>
                  <a:spcPct val="35000"/>
                </a:spcAft>
                <a:buFont typeface="Arial" pitchFamily="34" charset="0"/>
                <a:buChar char="•"/>
              </a:pPr>
              <a:r>
                <a:rPr lang="en-US" sz="1200" dirty="0">
                  <a:solidFill>
                    <a:schemeClr val="tx1"/>
                  </a:solidFill>
                </a:rPr>
                <a:t>This is normal but it is important your child sees that you are confident with the plan and carrying it out. Identify other adults who can support you but avoid discussing doubts and worries with your child. </a:t>
              </a:r>
              <a:endParaRPr lang="en-GB" sz="1200" dirty="0">
                <a:solidFill>
                  <a:schemeClr val="tx1"/>
                </a:solidFill>
              </a:endParaRPr>
            </a:p>
            <a:p>
              <a:pPr lvl="0" algn="ctr" defTabSz="755650">
                <a:lnSpc>
                  <a:spcPct val="90000"/>
                </a:lnSpc>
                <a:spcBef>
                  <a:spcPct val="0"/>
                </a:spcBef>
                <a:spcAft>
                  <a:spcPct val="35000"/>
                </a:spcAft>
              </a:pPr>
              <a:endParaRPr lang="en-GB" sz="1700" b="0" i="0" kern="1200" dirty="0"/>
            </a:p>
          </p:txBody>
        </p:sp>
      </p:grpSp>
      <p:grpSp>
        <p:nvGrpSpPr>
          <p:cNvPr id="25" name="Group 24"/>
          <p:cNvGrpSpPr/>
          <p:nvPr/>
        </p:nvGrpSpPr>
        <p:grpSpPr>
          <a:xfrm>
            <a:off x="6807200" y="5158932"/>
            <a:ext cx="5167086" cy="1815180"/>
            <a:chOff x="6622016" y="3318138"/>
            <a:chExt cx="2389784" cy="2058201"/>
          </a:xfrm>
          <a:scene3d>
            <a:camera prst="orthographicFront"/>
            <a:lightRig rig="flat" dir="t"/>
          </a:scene3d>
        </p:grpSpPr>
        <p:sp>
          <p:nvSpPr>
            <p:cNvPr id="26" name="Rounded Rectangle 25"/>
            <p:cNvSpPr/>
            <p:nvPr/>
          </p:nvSpPr>
          <p:spPr>
            <a:xfrm>
              <a:off x="6622016" y="3318138"/>
              <a:ext cx="2389784" cy="1905719"/>
            </a:xfrm>
            <a:prstGeom prst="roundRect">
              <a:avLst/>
            </a:prstGeom>
            <a:solidFill>
              <a:srgbClr val="33CCCC"/>
            </a:solidFill>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7" name="Rounded Rectangle 8"/>
            <p:cNvSpPr/>
            <p:nvPr/>
          </p:nvSpPr>
          <p:spPr>
            <a:xfrm>
              <a:off x="6721488" y="3590153"/>
              <a:ext cx="2203724" cy="178618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en-GB" sz="1700" b="1" dirty="0"/>
            </a:p>
            <a:p>
              <a:pPr lvl="0" algn="ctr" defTabSz="755650">
                <a:lnSpc>
                  <a:spcPct val="90000"/>
                </a:lnSpc>
                <a:spcBef>
                  <a:spcPct val="0"/>
                </a:spcBef>
                <a:spcAft>
                  <a:spcPct val="35000"/>
                </a:spcAft>
              </a:pPr>
              <a:r>
                <a:rPr lang="en-GB" sz="1700" b="1" dirty="0">
                  <a:solidFill>
                    <a:schemeClr val="tx1"/>
                  </a:solidFill>
                </a:rPr>
                <a:t>6. Additional resources</a:t>
              </a:r>
            </a:p>
            <a:p>
              <a:pPr lvl="0" algn="ctr" defTabSz="755650">
                <a:lnSpc>
                  <a:spcPct val="90000"/>
                </a:lnSpc>
                <a:spcBef>
                  <a:spcPct val="0"/>
                </a:spcBef>
                <a:spcAft>
                  <a:spcPct val="35000"/>
                </a:spcAft>
              </a:pPr>
              <a:r>
                <a:rPr lang="en-GB" sz="1200" b="0" i="0" kern="1200" dirty="0">
                  <a:solidFill>
                    <a:schemeClr val="tx1"/>
                  </a:solidFill>
                </a:rPr>
                <a:t>More information on managing anxiety can be found at</a:t>
              </a:r>
              <a:r>
                <a:rPr lang="en-GB" sz="1200" b="0" i="0" kern="1200" dirty="0"/>
                <a:t>:</a:t>
              </a:r>
            </a:p>
            <a:p>
              <a:pPr lvl="0" algn="ctr" defTabSz="755650">
                <a:lnSpc>
                  <a:spcPct val="90000"/>
                </a:lnSpc>
                <a:spcBef>
                  <a:spcPct val="0"/>
                </a:spcBef>
                <a:spcAft>
                  <a:spcPct val="35000"/>
                </a:spcAft>
              </a:pPr>
              <a:r>
                <a:rPr lang="en-GB" sz="1200" dirty="0">
                  <a:hlinkClick r:id="rId2"/>
                </a:rPr>
                <a:t>https://services.nhslothian.scot/camhs/Resources/Pages/Online-Resources.aspx</a:t>
              </a:r>
              <a:endParaRPr lang="en-GB" sz="1200" dirty="0"/>
            </a:p>
            <a:p>
              <a:pPr lvl="0" algn="ctr" defTabSz="755650">
                <a:lnSpc>
                  <a:spcPct val="90000"/>
                </a:lnSpc>
                <a:spcBef>
                  <a:spcPct val="0"/>
                </a:spcBef>
                <a:spcAft>
                  <a:spcPct val="35000"/>
                </a:spcAft>
              </a:pPr>
              <a:r>
                <a:rPr lang="en-GB" sz="1200" dirty="0">
                  <a:hlinkClick r:id="rId3"/>
                </a:rPr>
                <a:t>https://young.scot/</a:t>
              </a:r>
              <a:endParaRPr lang="en-GB" sz="1200" dirty="0"/>
            </a:p>
            <a:p>
              <a:pPr lvl="0" algn="ctr" defTabSz="755650">
                <a:lnSpc>
                  <a:spcPct val="90000"/>
                </a:lnSpc>
                <a:spcBef>
                  <a:spcPct val="0"/>
                </a:spcBef>
                <a:spcAft>
                  <a:spcPct val="35000"/>
                </a:spcAft>
              </a:pPr>
              <a:r>
                <a:rPr lang="en-GB" sz="1200" dirty="0">
                  <a:hlinkClick r:id="rId4"/>
                </a:rPr>
                <a:t>www.parentclub.scot</a:t>
              </a:r>
              <a:endParaRPr lang="en-GB" sz="1200" dirty="0"/>
            </a:p>
            <a:p>
              <a:pPr lvl="0" algn="ctr" defTabSz="755650">
                <a:lnSpc>
                  <a:spcPct val="90000"/>
                </a:lnSpc>
                <a:spcBef>
                  <a:spcPct val="0"/>
                </a:spcBef>
                <a:spcAft>
                  <a:spcPct val="35000"/>
                </a:spcAft>
              </a:pPr>
              <a:endParaRPr lang="en-GB" sz="1200" dirty="0"/>
            </a:p>
            <a:p>
              <a:pPr lvl="0" algn="ctr" defTabSz="755650">
                <a:lnSpc>
                  <a:spcPct val="90000"/>
                </a:lnSpc>
                <a:spcBef>
                  <a:spcPct val="0"/>
                </a:spcBef>
                <a:spcAft>
                  <a:spcPct val="35000"/>
                </a:spcAft>
              </a:pPr>
              <a:endParaRPr lang="en-GB" sz="1200" dirty="0"/>
            </a:p>
            <a:p>
              <a:pPr lvl="0" algn="ctr" defTabSz="755650">
                <a:lnSpc>
                  <a:spcPct val="90000"/>
                </a:lnSpc>
                <a:spcBef>
                  <a:spcPct val="0"/>
                </a:spcBef>
                <a:spcAft>
                  <a:spcPct val="35000"/>
                </a:spcAft>
              </a:pPr>
              <a:endParaRPr lang="en-GB" sz="1700" b="0" i="0" kern="1200" dirty="0"/>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373A74E24A1E4DBEA69EA593065D56" ma:contentTypeVersion="7" ma:contentTypeDescription="Create a new document." ma:contentTypeScope="" ma:versionID="624c32f71927210105d2264d597c0df7">
  <xsd:schema xmlns:xsd="http://www.w3.org/2001/XMLSchema" xmlns:xs="http://www.w3.org/2001/XMLSchema" xmlns:p="http://schemas.microsoft.com/office/2006/metadata/properties" xmlns:ns2="ed1fccc0-e1ed-42e2-8777-80094a44e6a6" xmlns:ns3="72d20748-8c09-4f2a-a23c-30763fa93a97" targetNamespace="http://schemas.microsoft.com/office/2006/metadata/properties" ma:root="true" ma:fieldsID="a7934f2b2cdcfc6abf417deed0887682" ns2:_="" ns3:_="">
    <xsd:import namespace="ed1fccc0-e1ed-42e2-8777-80094a44e6a6"/>
    <xsd:import namespace="72d20748-8c09-4f2a-a23c-30763fa93a9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1fccc0-e1ed-42e2-8777-80094a44e6a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d20748-8c09-4f2a-a23c-30763fa93a9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67413F-161A-4FF7-9296-73C68151E3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1fccc0-e1ed-42e2-8777-80094a44e6a6"/>
    <ds:schemaRef ds:uri="72d20748-8c09-4f2a-a23c-30763fa93a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069265-FB7D-4F3B-9D08-A12F147C912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2d20748-8c09-4f2a-a23c-30763fa93a97"/>
    <ds:schemaRef ds:uri="http://purl.org/dc/elements/1.1/"/>
    <ds:schemaRef ds:uri="http://schemas.microsoft.com/office/2006/metadata/properties"/>
    <ds:schemaRef ds:uri="ed1fccc0-e1ed-42e2-8777-80094a44e6a6"/>
    <ds:schemaRef ds:uri="http://www.w3.org/XML/1998/namespace"/>
    <ds:schemaRef ds:uri="http://purl.org/dc/dcmitype/"/>
  </ds:schemaRefs>
</ds:datastoreItem>
</file>

<file path=customXml/itemProps3.xml><?xml version="1.0" encoding="utf-8"?>
<ds:datastoreItem xmlns:ds="http://schemas.openxmlformats.org/officeDocument/2006/customXml" ds:itemID="{966EF213-B476-4F2F-93E1-2D883E548D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486</TotalTime>
  <Words>612</Words>
  <Application>Microsoft Office PowerPoint</Application>
  <PresentationFormat>Widescreen</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Barclay</dc:creator>
  <cp:lastModifiedBy>Carolyn Bendall</cp:lastModifiedBy>
  <cp:revision>33</cp:revision>
  <dcterms:created xsi:type="dcterms:W3CDTF">2020-04-16T13:53:41Z</dcterms:created>
  <dcterms:modified xsi:type="dcterms:W3CDTF">2020-06-15T16:27:03Z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0x0101009A373A74E24A1E4DBEA69EA593065D56</vt:lpwstr>
  </property>
</Properties>
</file>