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50" r:id="rId2"/>
    <p:sldId id="460" r:id="rId3"/>
    <p:sldId id="461" r:id="rId4"/>
    <p:sldId id="477" r:id="rId5"/>
    <p:sldId id="478" r:id="rId6"/>
    <p:sldId id="472" r:id="rId7"/>
    <p:sldId id="475" r:id="rId8"/>
    <p:sldId id="476" r:id="rId9"/>
    <p:sldId id="473" r:id="rId10"/>
    <p:sldId id="443" r:id="rId11"/>
    <p:sldId id="466" r:id="rId12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55" autoAdjust="0"/>
  </p:normalViewPr>
  <p:slideViewPr>
    <p:cSldViewPr>
      <p:cViewPr varScale="1">
        <p:scale>
          <a:sx n="93" d="100"/>
          <a:sy n="93" d="100"/>
        </p:scale>
        <p:origin x="2124" y="90"/>
      </p:cViewPr>
      <p:guideLst>
        <p:guide orient="horz" pos="21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67699F-0693-4A45-AF2B-F21E46C7E5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52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51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0B3365-8DCE-4B6C-A57C-513945E030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2D6C4C-05EF-4D8B-8B83-D7342123AD5E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1636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AECF6D-D6E8-4B25-B46E-902CCB5E25F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4333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B3365-8DCE-4B6C-A57C-513945E0307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83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9BAD1-63CC-4AED-B08A-A5E74D23427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8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41216-3E1B-458A-9F49-E12858EE2D23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4651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1BED1-69EA-47C0-9EC6-2F86667142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9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1688"/>
            <a:ext cx="4260850" cy="319563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466" y="4345157"/>
            <a:ext cx="5938141" cy="385049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endParaRPr lang="en-GB" dirty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71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B3365-8DCE-4B6C-A57C-513945E0307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46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F94216-2DF7-4F17-96D9-F5D275156E5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2830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F94216-2DF7-4F17-96D9-F5D275156E5F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6102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61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7E9072-2C7B-477A-9CDD-4D37B7203E78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12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C8CC-4A67-4469-82E9-9AAEC7396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82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B8EAD-7F31-453E-BD44-E92951DBA2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4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3F6-DEC5-43DC-B82E-9216B535D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90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EF1C-8792-4FA6-B2A6-B956FBA1A9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4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D4BE-A039-444B-A362-DC5FE98B0A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9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1DA5-EB3A-4FF8-A11B-5209338751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1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E4F9-0ADB-452E-8531-1F4D84287E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50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8BB2-6F86-4A7D-862D-A1C6E249A2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1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89F6-60E2-45AD-93DE-959EA7DE57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575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1C45-D2BF-452D-82FA-1140A86633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5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E332F-15C9-429B-A078-AD4E72330D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91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872B-5713-4C50-A9DA-94E01F0431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6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6DEC6D-DFDA-4CE5-8B3D-2C10474E09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hyperlink" Target="http://intra-serv.qmu.ac.uk/sites/marketing/QM%20Campus/New%20Campus/Slide5.jpg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C:\Users\scoulman\Local Documents\SRA\Digital Graphics\Powerpoint\SRASlides\Images\landscape\CALTON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7463"/>
            <a:ext cx="92011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6375" y="103188"/>
            <a:ext cx="6049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Applying to University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 brief guide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27653" name="Picture 9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757237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2765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6354763"/>
            <a:ext cx="1952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354763"/>
            <a:ext cx="260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4763"/>
            <a:ext cx="101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coulman\Local Documents\SRA\Digital Graphics\Powerpoint\SRASlides\Colours\PMS28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UGP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-87313"/>
            <a:ext cx="4652962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36538" y="147638"/>
            <a:ext cx="540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Research!</a:t>
            </a:r>
            <a:endParaRPr lang="en-GB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757237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2048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6354763"/>
            <a:ext cx="1952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354763"/>
            <a:ext cx="260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4763"/>
            <a:ext cx="101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0030" y="947993"/>
            <a:ext cx="424859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University prospectuses &amp; course leaflets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University websites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Contact universities directly</a:t>
            </a: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>
                <a:solidFill>
                  <a:schemeClr val="bg1"/>
                </a:solidFill>
                <a:cs typeface="Arial" pitchFamily="34" charset="0"/>
              </a:rPr>
              <a:t>UCAS website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>
                <a:solidFill>
                  <a:schemeClr val="bg1"/>
                </a:solidFill>
                <a:cs typeface="Arial" pitchFamily="34" charset="0"/>
              </a:rPr>
              <a:t>Independent guides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Careers </a:t>
            </a:r>
            <a:r>
              <a:rPr lang="en-GB" altLang="en-GB" sz="2000" dirty="0">
                <a:solidFill>
                  <a:schemeClr val="bg1"/>
                </a:solidFill>
                <a:cs typeface="Arial" pitchFamily="34" charset="0"/>
              </a:rPr>
              <a:t>library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>
                <a:solidFill>
                  <a:schemeClr val="bg1"/>
                </a:solidFill>
                <a:cs typeface="Arial" pitchFamily="34" charset="0"/>
              </a:rPr>
              <a:t>Higher E</a:t>
            </a: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ducation Exhibitions</a:t>
            </a: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Work experience / shadowing?</a:t>
            </a:r>
          </a:p>
          <a:p>
            <a:pPr eaLnBrk="1" hangingPunct="1">
              <a:spcBef>
                <a:spcPct val="0"/>
              </a:spcBef>
            </a:pP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GB" sz="2000" dirty="0">
                <a:solidFill>
                  <a:schemeClr val="bg1"/>
                </a:solidFill>
                <a:cs typeface="Arial" pitchFamily="34" charset="0"/>
              </a:rPr>
              <a:t>Open Days</a:t>
            </a:r>
            <a:r>
              <a:rPr lang="en-GB" altLang="en-GB" sz="2000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en-GB" alt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9" descr="C:\Users\scoulman\Local Documents\SRA\Digital Graphics\Powerpoint\SRASlides\Images\landscape\old college nigh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10"/>
          <p:cNvSpPr txBox="1">
            <a:spLocks noChangeArrowheads="1"/>
          </p:cNvSpPr>
          <p:nvPr/>
        </p:nvSpPr>
        <p:spPr bwMode="auto">
          <a:xfrm>
            <a:off x="179388" y="1025236"/>
            <a:ext cx="3672532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600" dirty="0" smtClean="0">
                <a:solidFill>
                  <a:schemeClr val="bg1"/>
                </a:solidFill>
                <a:cs typeface="Arial" pitchFamily="34" charset="0"/>
              </a:rPr>
              <a:t>Finance</a:t>
            </a: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GB" altLang="en-US" sz="1600" b="1" dirty="0" smtClean="0">
                <a:solidFill>
                  <a:schemeClr val="bg1"/>
                </a:solidFill>
                <a:cs typeface="Arial" pitchFamily="34" charset="0"/>
              </a:rPr>
              <a:t>www.saas.gov.uk</a:t>
            </a:r>
            <a:endParaRPr lang="en-GB" altLang="en-US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eaLnBrk="1" hangingPunct="1">
              <a:spcAft>
                <a:spcPct val="20000"/>
              </a:spcAft>
            </a:pPr>
            <a:r>
              <a:rPr lang="en-GB" altLang="en-US" sz="1600" b="1" dirty="0">
                <a:solidFill>
                  <a:schemeClr val="bg1"/>
                </a:solidFill>
                <a:cs typeface="Arial" pitchFamily="34" charset="0"/>
              </a:rPr>
              <a:t>www.ed.ac.uk/student-funding</a:t>
            </a:r>
            <a:endParaRPr lang="en-GB" altLang="en-US" sz="1000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endParaRPr lang="en-GB" altLang="en-US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en-GB" altLang="en-US" sz="1600" dirty="0" smtClean="0">
                <a:solidFill>
                  <a:schemeClr val="bg1"/>
                </a:solidFill>
                <a:cs typeface="Arial" pitchFamily="34" charset="0"/>
              </a:rPr>
              <a:t>UCAS Search:</a:t>
            </a:r>
          </a:p>
          <a:p>
            <a:pPr eaLnBrk="1" hangingPunct="1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https://</a:t>
            </a:r>
            <a:r>
              <a:rPr lang="en-GB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digital.ucas.com/search</a:t>
            </a:r>
          </a:p>
          <a:p>
            <a:pPr eaLnBrk="1" hangingPunct="1"/>
            <a:endParaRPr lang="en-GB" altLang="en-US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en-GB" altLang="en-US" sz="1600" dirty="0" smtClean="0">
                <a:solidFill>
                  <a:schemeClr val="bg1"/>
                </a:solidFill>
                <a:cs typeface="Arial" pitchFamily="34" charset="0"/>
              </a:rPr>
              <a:t>Open Days:</a:t>
            </a:r>
          </a:p>
          <a:p>
            <a:pPr eaLnBrk="1" hangingPunct="1"/>
            <a:r>
              <a:rPr lang="en-GB" altLang="en-US" sz="1600" b="1" dirty="0" smtClean="0">
                <a:solidFill>
                  <a:schemeClr val="bg1"/>
                </a:solidFill>
                <a:cs typeface="Arial" pitchFamily="34" charset="0"/>
              </a:rPr>
              <a:t>www.opendays.com</a:t>
            </a:r>
          </a:p>
          <a:p>
            <a:pPr eaLnBrk="1" hangingPunct="1"/>
            <a:endParaRPr lang="en-GB" alt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University of Edinburgh: </a:t>
            </a:r>
          </a:p>
          <a:p>
            <a:pPr eaLnBrk="1" hangingPunct="1"/>
            <a:r>
              <a:rPr lang="en-GB" altLang="en-US" sz="1600" b="1" dirty="0" smtClean="0">
                <a:solidFill>
                  <a:schemeClr val="bg1"/>
                </a:solidFill>
                <a:cs typeface="Arial" pitchFamily="34" charset="0"/>
              </a:rPr>
              <a:t>www.ed.ac.uk</a:t>
            </a:r>
            <a:endParaRPr lang="en-GB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79388" y="247868"/>
            <a:ext cx="540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cs typeface="Arial" pitchFamily="34" charset="0"/>
              </a:rPr>
              <a:t>Useful websites</a:t>
            </a:r>
            <a:endParaRPr lang="en-GB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5542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0" y="6354285"/>
            <a:ext cx="260063" cy="196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3" y="6354285"/>
            <a:ext cx="102095" cy="1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 descr="C:\Users\scoulman\Local Documents\SRA\Digital Graphics\Powerpoint\SRASlides\ComboBlocks\SpiralStairs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34200" y="44450"/>
            <a:ext cx="2894384" cy="6561138"/>
            <a:chOff x="6934200" y="44450"/>
            <a:chExt cx="2894384" cy="6561138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6934200" y="5943600"/>
              <a:ext cx="22574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200" b="1" dirty="0" smtClean="0">
                  <a:solidFill>
                    <a:srgbClr val="FFFFFF"/>
                  </a:solidFill>
                </a:rPr>
                <a:t>www.ed.ac.uk</a:t>
              </a:r>
            </a:p>
          </p:txBody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7572746" y="6297613"/>
              <a:ext cx="2255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dirty="0" smtClean="0">
                  <a:solidFill>
                    <a:srgbClr val="FFFFFF"/>
                  </a:solidFill>
                </a:rPr>
                <a:t>applyedinburgh</a:t>
              </a:r>
            </a:p>
          </p:txBody>
        </p:sp>
        <p:pic>
          <p:nvPicPr>
            <p:cNvPr id="14" name="Picture 11" descr="C:\Users\scoulman\Local Documents\SRA\Digital Graphics\Powerpoint\SRASlides\Logo\LogoLay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44450"/>
              <a:ext cx="2147887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513" y="6354285"/>
              <a:ext cx="195048" cy="195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460" y="6354285"/>
              <a:ext cx="260063" cy="1960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923" y="6354285"/>
              <a:ext cx="102095" cy="195048"/>
            </a:xfrm>
            <a:prstGeom prst="rect">
              <a:avLst/>
            </a:prstGeom>
          </p:spPr>
        </p:pic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35233" y="1196752"/>
            <a:ext cx="426476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GB" sz="1900" dirty="0">
                <a:solidFill>
                  <a:schemeClr val="bg1"/>
                </a:solidFill>
              </a:rPr>
              <a:t>Over </a:t>
            </a:r>
            <a:r>
              <a:rPr lang="en-GB" altLang="en-GB" sz="1900" dirty="0" smtClean="0">
                <a:solidFill>
                  <a:schemeClr val="bg1"/>
                </a:solidFill>
              </a:rPr>
              <a:t>50</a:t>
            </a:r>
            <a:r>
              <a:rPr lang="en-GB" altLang="en-GB" sz="1900" dirty="0" smtClean="0">
                <a:solidFill>
                  <a:schemeClr val="bg1"/>
                </a:solidFill>
              </a:rPr>
              <a:t>,000 </a:t>
            </a:r>
            <a:r>
              <a:rPr lang="en-GB" altLang="en-GB" sz="1900" dirty="0">
                <a:solidFill>
                  <a:schemeClr val="bg1"/>
                </a:solidFill>
              </a:rPr>
              <a:t>courses to choose </a:t>
            </a:r>
            <a:r>
              <a:rPr lang="en-GB" altLang="en-GB" sz="1900" dirty="0" smtClean="0">
                <a:solidFill>
                  <a:schemeClr val="bg1"/>
                </a:solidFill>
              </a:rPr>
              <a:t>from…</a:t>
            </a:r>
            <a:endParaRPr lang="en-GB" altLang="en-GB" sz="19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900" dirty="0" smtClean="0">
                <a:solidFill>
                  <a:schemeClr val="bg1"/>
                </a:solidFill>
              </a:rPr>
              <a:t>Take a school subject to the next level?</a:t>
            </a:r>
            <a:endParaRPr lang="en-GB" altLang="en-GB" sz="19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900" dirty="0" smtClean="0">
                <a:solidFill>
                  <a:schemeClr val="bg1"/>
                </a:solidFill>
              </a:rPr>
              <a:t>Related subjects?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900" dirty="0" smtClean="0">
                <a:solidFill>
                  <a:schemeClr val="bg1"/>
                </a:solidFill>
              </a:rPr>
              <a:t>Something completely new?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900" dirty="0" smtClean="0">
                <a:solidFill>
                  <a:schemeClr val="bg1"/>
                </a:solidFill>
              </a:rPr>
              <a:t>Vocational courses?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defRPr/>
            </a:pPr>
            <a:endParaRPr lang="en-GB" altLang="en-GB" sz="1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GB" sz="1900" b="1" dirty="0" smtClean="0">
                <a:solidFill>
                  <a:schemeClr val="bg1"/>
                </a:solidFill>
              </a:rPr>
              <a:t>Try to choose a subject that’s enjoyable!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cs typeface="Arial" charset="0"/>
              </a:rPr>
              <a:t>Which subject?</a:t>
            </a:r>
            <a:endParaRPr lang="en-GB" altLang="en-US" sz="3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Users\scoulman\Local Documents\SRA\Digital Graphics\Powerpoint\SRASlides\Colours\PMS36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coulman\Local Documents\SRA\Digital Graphics\Powerpoint\SRASlides\Images\Portrait\le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0" y="6354285"/>
            <a:ext cx="260063" cy="196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3" y="6354285"/>
            <a:ext cx="102095" cy="195048"/>
          </a:xfrm>
          <a:prstGeom prst="rect">
            <a:avLst/>
          </a:prstGeom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cs typeface="Arial" charset="0"/>
              </a:rPr>
              <a:t>Which course?</a:t>
            </a:r>
            <a:endParaRPr lang="en-GB" altLang="en-US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8721" y="1060282"/>
            <a:ext cx="4140079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GB" sz="2000" dirty="0" smtClean="0">
                <a:solidFill>
                  <a:schemeClr val="bg1"/>
                </a:solidFill>
              </a:rPr>
              <a:t>Research: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 smtClean="0">
                <a:solidFill>
                  <a:schemeClr val="bg1"/>
                </a:solidFill>
              </a:rPr>
              <a:t>Course content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>
                <a:solidFill>
                  <a:schemeClr val="bg1"/>
                </a:solidFill>
              </a:rPr>
              <a:t>Flexibility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 smtClean="0">
                <a:solidFill>
                  <a:schemeClr val="bg1"/>
                </a:solidFill>
              </a:rPr>
              <a:t>Teaching </a:t>
            </a:r>
            <a:r>
              <a:rPr lang="en-GB" altLang="en-GB" sz="2000" dirty="0">
                <a:solidFill>
                  <a:schemeClr val="bg1"/>
                </a:solidFill>
              </a:rPr>
              <a:t>and </a:t>
            </a:r>
            <a:r>
              <a:rPr lang="en-GB" altLang="en-GB" sz="2000" dirty="0" smtClean="0">
                <a:solidFill>
                  <a:schemeClr val="bg1"/>
                </a:solidFill>
              </a:rPr>
              <a:t>assessment methods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 smtClean="0">
                <a:solidFill>
                  <a:schemeClr val="bg1"/>
                </a:solidFill>
              </a:rPr>
              <a:t>Quality </a:t>
            </a:r>
            <a:r>
              <a:rPr lang="en-GB" altLang="en-GB" sz="2000" dirty="0">
                <a:solidFill>
                  <a:schemeClr val="bg1"/>
                </a:solidFill>
              </a:rPr>
              <a:t>of </a:t>
            </a:r>
            <a:r>
              <a:rPr lang="en-GB" altLang="en-GB" sz="2000" dirty="0" smtClean="0">
                <a:solidFill>
                  <a:schemeClr val="bg1"/>
                </a:solidFill>
              </a:rPr>
              <a:t>teaching and research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 smtClean="0">
                <a:solidFill>
                  <a:schemeClr val="bg1"/>
                </a:solidFill>
              </a:rPr>
              <a:t>Professional accreditation</a:t>
            </a:r>
            <a:endParaRPr lang="en-GB" altLang="en-GB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>
                <a:solidFill>
                  <a:schemeClr val="bg1"/>
                </a:solidFill>
              </a:rPr>
              <a:t>Placements / study abroad</a:t>
            </a:r>
            <a:r>
              <a:rPr lang="en-GB" altLang="en-GB" sz="2000" dirty="0" smtClean="0">
                <a:solidFill>
                  <a:schemeClr val="bg1"/>
                </a:solidFill>
              </a:rPr>
              <a:t>?</a:t>
            </a:r>
            <a:endParaRPr lang="en-GB" altLang="en-GB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2000" dirty="0">
                <a:solidFill>
                  <a:schemeClr val="bg1"/>
                </a:solidFill>
              </a:rPr>
              <a:t>Future career </a:t>
            </a:r>
            <a:r>
              <a:rPr lang="en-GB" altLang="en-GB" sz="2000" dirty="0" smtClean="0">
                <a:solidFill>
                  <a:schemeClr val="bg1"/>
                </a:solidFill>
              </a:rPr>
              <a:t>paths</a:t>
            </a:r>
            <a:endParaRPr lang="en-GB" alt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32107"/>
            <a:ext cx="33845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sort of environment will suit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best?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or small?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or city?</a:t>
            </a:r>
          </a:p>
        </p:txBody>
      </p:sp>
      <p:pic>
        <p:nvPicPr>
          <p:cNvPr id="10" name="Picture 16" descr="Slide5_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3429000"/>
            <a:ext cx="2291557" cy="17065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uniDSC_0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75" y="4210050"/>
            <a:ext cx="4586288" cy="26749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934200" y="594928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7572746" y="630329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9965"/>
            <a:ext cx="195048" cy="195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0" y="6359965"/>
            <a:ext cx="260063" cy="196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3" y="6359965"/>
            <a:ext cx="102095" cy="195048"/>
          </a:xfrm>
          <a:prstGeom prst="rect">
            <a:avLst/>
          </a:prstGeom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cs typeface="Arial" charset="0"/>
              </a:rPr>
              <a:t>Which university?</a:t>
            </a:r>
            <a:endParaRPr lang="en-GB" altLang="en-US" sz="3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b="1" dirty="0" smtClean="0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572746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dirty="0" smtClean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3" y="6354285"/>
            <a:ext cx="195048" cy="195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0" y="6354285"/>
            <a:ext cx="260063" cy="196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3" y="6354285"/>
            <a:ext cx="102095" cy="195048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cs typeface="Arial" charset="0"/>
              </a:rPr>
              <a:t>Which university?</a:t>
            </a:r>
            <a:endParaRPr lang="en-GB" altLang="en-US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9512" y="999096"/>
            <a:ext cx="4140079" cy="555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GB" sz="1800" b="1" dirty="0" smtClean="0">
                <a:solidFill>
                  <a:schemeClr val="bg1"/>
                </a:solidFill>
              </a:rPr>
              <a:t>Consider university facilities:</a:t>
            </a: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>
                <a:solidFill>
                  <a:schemeClr val="bg1"/>
                </a:solidFill>
              </a:rPr>
              <a:t>Academic facilities and resources</a:t>
            </a: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 smtClean="0">
                <a:solidFill>
                  <a:schemeClr val="bg1"/>
                </a:solidFill>
              </a:rPr>
              <a:t>Accommodation options</a:t>
            </a:r>
            <a:endParaRPr lang="en-GB" altLang="en-GB" sz="1800" dirty="0">
              <a:solidFill>
                <a:schemeClr val="bg1"/>
              </a:solidFill>
            </a:endParaRP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>
                <a:solidFill>
                  <a:schemeClr val="bg1"/>
                </a:solidFill>
              </a:rPr>
              <a:t>Student support and </a:t>
            </a:r>
            <a:r>
              <a:rPr lang="en-GB" altLang="en-GB" sz="1800" dirty="0" smtClean="0">
                <a:solidFill>
                  <a:schemeClr val="bg1"/>
                </a:solidFill>
              </a:rPr>
              <a:t>welfare</a:t>
            </a:r>
            <a:endParaRPr lang="en-GB" altLang="en-GB" sz="1800" dirty="0">
              <a:solidFill>
                <a:schemeClr val="bg1"/>
              </a:solidFill>
            </a:endParaRP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>
                <a:solidFill>
                  <a:schemeClr val="bg1"/>
                </a:solidFill>
              </a:rPr>
              <a:t>Scholarships or </a:t>
            </a:r>
            <a:r>
              <a:rPr lang="en-GB" altLang="en-GB" sz="1800" dirty="0" smtClean="0">
                <a:solidFill>
                  <a:schemeClr val="bg1"/>
                </a:solidFill>
              </a:rPr>
              <a:t>bursaries</a:t>
            </a:r>
            <a:endParaRPr lang="en-GB" altLang="en-GB" sz="1800" dirty="0">
              <a:solidFill>
                <a:schemeClr val="bg1"/>
              </a:solidFill>
            </a:endParaRP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 smtClean="0">
                <a:solidFill>
                  <a:schemeClr val="bg1"/>
                </a:solidFill>
              </a:rPr>
              <a:t>Social </a:t>
            </a:r>
            <a:r>
              <a:rPr lang="en-GB" altLang="en-GB" sz="1800" dirty="0">
                <a:solidFill>
                  <a:schemeClr val="bg1"/>
                </a:solidFill>
              </a:rPr>
              <a:t>and sports </a:t>
            </a:r>
            <a:r>
              <a:rPr lang="en-GB" altLang="en-GB" sz="1800" dirty="0" smtClean="0">
                <a:solidFill>
                  <a:schemeClr val="bg1"/>
                </a:solidFill>
              </a:rPr>
              <a:t>facilities</a:t>
            </a:r>
            <a:endParaRPr lang="en-GB" altLang="en-GB" sz="1800" dirty="0">
              <a:solidFill>
                <a:schemeClr val="bg1"/>
              </a:solidFill>
            </a:endParaRPr>
          </a:p>
          <a:p>
            <a:pPr indent="-312737">
              <a:spcBef>
                <a:spcPts val="0"/>
              </a:spcBef>
              <a:spcAft>
                <a:spcPts val="2600"/>
              </a:spcAft>
              <a:defRPr/>
            </a:pPr>
            <a:r>
              <a:rPr lang="en-GB" altLang="en-GB" sz="1800" dirty="0">
                <a:solidFill>
                  <a:schemeClr val="bg1"/>
                </a:solidFill>
              </a:rPr>
              <a:t>Societies and sports </a:t>
            </a:r>
            <a:r>
              <a:rPr lang="en-GB" altLang="en-GB" sz="1800" dirty="0" smtClean="0">
                <a:solidFill>
                  <a:schemeClr val="bg1"/>
                </a:solidFill>
              </a:rPr>
              <a:t>clubs</a:t>
            </a:r>
            <a:endParaRPr lang="en-GB" alt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GB" sz="1800" b="1" dirty="0" smtClean="0">
                <a:solidFill>
                  <a:schemeClr val="bg1"/>
                </a:solidFill>
              </a:rPr>
              <a:t>Think beyond the university:</a:t>
            </a: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 smtClean="0">
                <a:solidFill>
                  <a:schemeClr val="bg1"/>
                </a:solidFill>
              </a:rPr>
              <a:t>Entertainment</a:t>
            </a: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 smtClean="0">
                <a:solidFill>
                  <a:schemeClr val="bg1"/>
                </a:solidFill>
              </a:rPr>
              <a:t>Study resources</a:t>
            </a:r>
          </a:p>
          <a:p>
            <a:pPr indent="-312737">
              <a:spcBef>
                <a:spcPts val="0"/>
              </a:spcBef>
              <a:spcAft>
                <a:spcPts val="1800"/>
              </a:spcAft>
              <a:defRPr/>
            </a:pPr>
            <a:r>
              <a:rPr lang="en-GB" altLang="en-GB" sz="1800" dirty="0" smtClean="0">
                <a:solidFill>
                  <a:schemeClr val="bg1"/>
                </a:solidFill>
              </a:rPr>
              <a:t>Possible places to work</a:t>
            </a:r>
            <a:endParaRPr lang="en-GB" altLang="en-GB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C:\Users\scoulman\Local Documents\SRA\Digital Graphics\Powerpoint\SRASlides\ComboBlocks\Accommod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6934200" y="5943600"/>
            <a:ext cx="2894013" cy="661988"/>
            <a:chOff x="6934200" y="5943600"/>
            <a:chExt cx="2894013" cy="661988"/>
          </a:xfrm>
        </p:grpSpPr>
        <p:sp>
          <p:nvSpPr>
            <p:cNvPr id="11270" name="TextBox 3"/>
            <p:cNvSpPr txBox="1">
              <a:spLocks noChangeArrowheads="1"/>
            </p:cNvSpPr>
            <p:nvPr/>
          </p:nvSpPr>
          <p:spPr bwMode="auto">
            <a:xfrm>
              <a:off x="6934200" y="5943600"/>
              <a:ext cx="22574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200" b="1">
                  <a:solidFill>
                    <a:srgbClr val="FFFFFF"/>
                  </a:solidFill>
                </a:rPr>
                <a:t>www.ed.ac.uk</a:t>
              </a:r>
            </a:p>
          </p:txBody>
        </p:sp>
        <p:sp>
          <p:nvSpPr>
            <p:cNvPr id="11271" name="TextBox 3"/>
            <p:cNvSpPr txBox="1">
              <a:spLocks noChangeArrowheads="1"/>
            </p:cNvSpPr>
            <p:nvPr/>
          </p:nvSpPr>
          <p:spPr bwMode="auto">
            <a:xfrm>
              <a:off x="7572375" y="6297613"/>
              <a:ext cx="2255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FFFFFF"/>
                  </a:solidFill>
                </a:rPr>
                <a:t>applyedinburgh</a:t>
              </a:r>
            </a:p>
          </p:txBody>
        </p:sp>
        <p:pic>
          <p:nvPicPr>
            <p:cNvPr id="1127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6354763"/>
              <a:ext cx="195262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763" y="6354763"/>
              <a:ext cx="260350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13" y="6354763"/>
              <a:ext cx="101600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7504" y="168564"/>
            <a:ext cx="540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Admissions checklist</a:t>
            </a:r>
            <a:endParaRPr lang="en-GB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0081" y="942301"/>
            <a:ext cx="4503927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‘Minimum’ requirement vs ‘standard’ offer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Subject specific?</a:t>
            </a:r>
            <a:endParaRPr lang="en-GB" altLang="en-US" sz="16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General entry requirements?</a:t>
            </a:r>
            <a:endParaRPr lang="en-GB" altLang="en-US" sz="16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Qualifications over multiple years?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Advanced Highers recommended/ required?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Work experience?</a:t>
            </a:r>
            <a:endParaRPr lang="en-GB" altLang="en-US" sz="16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Additional tests e.g</a:t>
            </a:r>
            <a:r>
              <a:rPr lang="en-GB" altLang="en-US" sz="160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UCAT, LNAT?</a:t>
            </a:r>
            <a:endParaRPr lang="en-GB" altLang="en-US" sz="160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Interview?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Portfolio?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1600" dirty="0" smtClean="0">
                <a:solidFill>
                  <a:schemeClr val="bg1"/>
                </a:solidFill>
                <a:cs typeface="Arial" charset="0"/>
              </a:rPr>
              <a:t>Alternative routes?</a:t>
            </a:r>
            <a:br>
              <a:rPr lang="en-GB" altLang="en-US" sz="1600" dirty="0" smtClean="0">
                <a:solidFill>
                  <a:schemeClr val="bg1"/>
                </a:solidFill>
                <a:cs typeface="Arial" charset="0"/>
              </a:rPr>
            </a:br>
            <a:endParaRPr lang="en-GB" altLang="en-US" sz="1600" dirty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2600"/>
              </a:spcAft>
              <a:buNone/>
            </a:pPr>
            <a:r>
              <a:rPr lang="en-GB" altLang="en-US" sz="1600" b="1" dirty="0" smtClean="0">
                <a:solidFill>
                  <a:schemeClr val="bg1"/>
                </a:solidFill>
                <a:cs typeface="Arial" charset="0"/>
              </a:rPr>
              <a:t>If in doubt, check with the University directly before applying!</a:t>
            </a:r>
            <a:endParaRPr lang="en-GB" altLang="en-US" sz="1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coulman\Local Documents\SRA\Digital Graphics\Powerpoint\SRASlides\Colours\PMS242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18436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757237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843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6354763"/>
            <a:ext cx="1952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354763"/>
            <a:ext cx="260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4763"/>
            <a:ext cx="101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179388" y="260350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BSc Biological Sciences at </a:t>
            </a:r>
            <a:r>
              <a:rPr lang="en-GB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Edinburgh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541523"/>
            <a:ext cx="7993063" cy="52475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</a:rPr>
              <a:t>Standard </a:t>
            </a:r>
            <a:r>
              <a:rPr lang="en-GB" b="1" dirty="0">
                <a:solidFill>
                  <a:schemeClr val="bg1"/>
                </a:solidFill>
              </a:rPr>
              <a:t>entry </a:t>
            </a:r>
            <a:r>
              <a:rPr lang="en-GB" b="1" dirty="0" smtClean="0">
                <a:solidFill>
                  <a:schemeClr val="bg1"/>
                </a:solidFill>
              </a:rPr>
              <a:t>requirement</a:t>
            </a:r>
            <a:endParaRPr lang="en-GB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SQA </a:t>
            </a:r>
            <a:r>
              <a:rPr lang="en-GB" dirty="0">
                <a:solidFill>
                  <a:schemeClr val="bg1"/>
                </a:solidFill>
              </a:rPr>
              <a:t>Highers: AAAA - AAAB by end of S5. If you haven’t achieved this by the end of S5 we may consider your application based on a strong performance in S6. A minimum of BBB must be achieved in one year of </a:t>
            </a:r>
            <a:r>
              <a:rPr lang="en-GB" dirty="0" smtClean="0">
                <a:solidFill>
                  <a:schemeClr val="bg1"/>
                </a:solidFill>
              </a:rPr>
              <a:t>S4-S6</a:t>
            </a: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Minimum entry requirement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The minimum entry requirement for widening access applicants is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SQA Highers: AABB by end of S6, with a minimum of BBB achieved in one year of S4-S6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Required subjects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The grades used to meet our entry requirements must include: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SQA: Higher: Biology and Chemistry. Grade A is required in one of Biology, Chemistry, Mathematics or Physics. Qualified applicants are strongly advised to take Biology and Chemistry at Advanced Higher level where possible. National 5: Mathematics or Physics at grade B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100" b="1" dirty="0" smtClean="0">
                <a:solidFill>
                  <a:schemeClr val="bg1"/>
                </a:solidFill>
              </a:rPr>
              <a:t>14/11/19</a:t>
            </a:r>
            <a:r>
              <a:rPr lang="en-GB" sz="1100" dirty="0" smtClean="0">
                <a:solidFill>
                  <a:schemeClr val="bg1"/>
                </a:solidFill>
              </a:rPr>
              <a:t>. https</a:t>
            </a:r>
            <a:r>
              <a:rPr lang="en-GB" sz="1100" dirty="0">
                <a:solidFill>
                  <a:schemeClr val="bg1"/>
                </a:solidFill>
              </a:rPr>
              <a:t>://</a:t>
            </a:r>
            <a:r>
              <a:rPr lang="en-GB" sz="1100" dirty="0" smtClean="0">
                <a:solidFill>
                  <a:schemeClr val="bg1"/>
                </a:solidFill>
              </a:rPr>
              <a:t>www.ed.ac.uk/studying/undergraduate/degrees/index.php?action=view&amp;code=C100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coulman\Local Documents\SRA\Digital Graphics\Powerpoint\SRASlides\Colours\PMS242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www.ed.ac.uk</a:t>
            </a:r>
          </a:p>
        </p:txBody>
      </p:sp>
      <p:pic>
        <p:nvPicPr>
          <p:cNvPr id="18436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757237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1843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6354763"/>
            <a:ext cx="1952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354763"/>
            <a:ext cx="260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4763"/>
            <a:ext cx="101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179388" y="260350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BSc Biological Sciences at Heriot-Watt </a:t>
            </a:r>
            <a:endParaRPr lang="en-GB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994" y="1541273"/>
            <a:ext cx="84963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Standard </a:t>
            </a:r>
            <a:r>
              <a:rPr lang="en-GB" b="1" dirty="0">
                <a:solidFill>
                  <a:schemeClr val="bg1"/>
                </a:solidFill>
              </a:rPr>
              <a:t>entry requirements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Highers</a:t>
            </a:r>
            <a:r>
              <a:rPr lang="en-GB" dirty="0">
                <a:solidFill>
                  <a:schemeClr val="bg1"/>
                </a:solidFill>
              </a:rPr>
              <a:t> AABB/ABBBB (including a science subject)</a:t>
            </a: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HNC</a:t>
            </a:r>
            <a:r>
              <a:rPr lang="en-GB" dirty="0">
                <a:solidFill>
                  <a:schemeClr val="bg1"/>
                </a:solidFill>
              </a:rPr>
              <a:t> C in graded unit (in relevant HNC)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Minimum </a:t>
            </a:r>
            <a:r>
              <a:rPr lang="en-GB" b="1" dirty="0">
                <a:solidFill>
                  <a:schemeClr val="bg1"/>
                </a:solidFill>
              </a:rPr>
              <a:t>entry requirements*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Highers </a:t>
            </a:r>
            <a:r>
              <a:rPr lang="en-GB" dirty="0">
                <a:solidFill>
                  <a:schemeClr val="bg1"/>
                </a:solidFill>
              </a:rPr>
              <a:t>BBBC (including a science subject at B)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Additional </a:t>
            </a:r>
            <a:r>
              <a:rPr lang="en-GB" b="1" dirty="0">
                <a:solidFill>
                  <a:schemeClr val="bg1"/>
                </a:solidFill>
              </a:rPr>
              <a:t>information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Suitable science subjects are Biology, Chemistry, Environmental Sciences, Human Biology, Mathematics and Physics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*Minimum</a:t>
            </a:r>
            <a:r>
              <a:rPr lang="en-GB" dirty="0">
                <a:solidFill>
                  <a:schemeClr val="bg1"/>
                </a:solidFill>
              </a:rPr>
              <a:t>: under our Fair Access Policy, we will relax our standard entry requirements for Scottish students depending on their circumstances.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</a:t>
            </a:r>
            <a:r>
              <a:rPr lang="en-GB" dirty="0">
                <a:solidFill>
                  <a:schemeClr val="bg1"/>
                </a:solidFill>
              </a:rPr>
              <a:t>can also make exceptions for some Scottish students with grades above minimum but below standard.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100" b="1" dirty="0" smtClean="0">
                <a:solidFill>
                  <a:schemeClr val="bg1"/>
                </a:solidFill>
              </a:rPr>
              <a:t>14/11/19. </a:t>
            </a:r>
            <a:r>
              <a:rPr lang="en-GB" sz="1100" dirty="0" smtClean="0">
                <a:solidFill>
                  <a:schemeClr val="bg1"/>
                </a:solidFill>
              </a:rPr>
              <a:t>https</a:t>
            </a:r>
            <a:r>
              <a:rPr lang="en-GB" sz="1100" dirty="0">
                <a:solidFill>
                  <a:schemeClr val="bg1"/>
                </a:solidFill>
              </a:rPr>
              <a:t>://</a:t>
            </a:r>
            <a:r>
              <a:rPr lang="en-GB" sz="1100" dirty="0" smtClean="0">
                <a:solidFill>
                  <a:schemeClr val="bg1"/>
                </a:solidFill>
              </a:rPr>
              <a:t>www.hw.ac.uk/study/uk/undergraduate/biological-sciences.htm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2" descr="C:\Users\scoulman\Local Documents\SRA\Digital Graphics\Powerpoint\SRASlides\Colours\PMS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6934200" y="5943600"/>
            <a:ext cx="225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rgbClr val="FFFFFF"/>
                </a:solidFill>
              </a:rPr>
              <a:t>www.ed.ac.uk</a:t>
            </a:r>
          </a:p>
        </p:txBody>
      </p:sp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7439025" y="6297613"/>
            <a:ext cx="225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FFFF"/>
                </a:solidFill>
              </a:rPr>
              <a:t>applyedinburgh</a:t>
            </a:r>
          </a:p>
        </p:txBody>
      </p:sp>
      <p:pic>
        <p:nvPicPr>
          <p:cNvPr id="63494" name="Picture 10" descr="C:\Users\scoulman\Local Documents\SRA\Digital Graphics\Powerpoint\SRASlides\Logo\LogoLay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450"/>
            <a:ext cx="2147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2" descr="C:\Users\scoulman\Local Documents\SRA\Digital Graphics\Powerpoint\SRASlides\Logo\Twit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56350"/>
            <a:ext cx="2238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3" descr="C:\Users\scoulman\Local Documents\SRA\Digital Graphics\Powerpoint\SRASlides\Logo\Faceboo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56350"/>
            <a:ext cx="2238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3" descr="C:\Users\scoulman\Local Documents\SRA\Digital Graphics\Powerpoint\SRASlides\Images\Portrait\extStep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5900" y="1460421"/>
            <a:ext cx="421208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rgbClr val="FFFFFF"/>
                </a:solidFill>
              </a:rPr>
              <a:t>Academic achievement </a:t>
            </a:r>
            <a:r>
              <a:rPr lang="en-GB" altLang="en-US" sz="1800" dirty="0" smtClean="0">
                <a:solidFill>
                  <a:srgbClr val="FFFFFF"/>
                </a:solidFill>
              </a:rPr>
              <a:t>and</a:t>
            </a:r>
            <a:r>
              <a:rPr lang="en-GB" altLang="en-US" sz="1800" b="1" dirty="0" smtClean="0">
                <a:solidFill>
                  <a:srgbClr val="FFFFFF"/>
                </a:solidFill>
              </a:rPr>
              <a:t> potential</a:t>
            </a:r>
            <a:r>
              <a:rPr lang="en-GB" altLang="en-US" sz="1800" dirty="0" smtClean="0">
                <a:solidFill>
                  <a:srgbClr val="FFFFFF"/>
                </a:solidFill>
              </a:rPr>
              <a:t> to do well at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rgbClr val="FFFFFF"/>
                </a:solidFill>
              </a:rPr>
              <a:t>Evidence</a:t>
            </a:r>
            <a:r>
              <a:rPr lang="en-GB" altLang="en-US" sz="1800" dirty="0" smtClean="0">
                <a:solidFill>
                  <a:srgbClr val="FFFFFF"/>
                </a:solidFill>
              </a:rPr>
              <a:t> (via personal statement)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FFFFFF"/>
                </a:solidFill>
              </a:rPr>
              <a:t>s</a:t>
            </a:r>
            <a:r>
              <a:rPr lang="en-GB" altLang="en-US" sz="1800" dirty="0" smtClean="0">
                <a:solidFill>
                  <a:srgbClr val="FFFFFF"/>
                </a:solidFill>
              </a:rPr>
              <a:t>uitability for the programme and a strong </a:t>
            </a:r>
            <a:r>
              <a:rPr lang="en-GB" altLang="en-US" sz="1800" b="1" dirty="0" smtClean="0">
                <a:solidFill>
                  <a:srgbClr val="FFFFFF"/>
                </a:solidFill>
              </a:rPr>
              <a:t>interest </a:t>
            </a:r>
            <a:r>
              <a:rPr lang="en-GB" altLang="en-US" sz="1800" dirty="0" smtClean="0">
                <a:solidFill>
                  <a:srgbClr val="FFFFFF"/>
                </a:solidFill>
              </a:rPr>
              <a:t>in the subject area(s)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800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commitment, motivation and readiness for higher education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800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rgbClr val="FFFFFF"/>
                </a:solidFill>
              </a:rPr>
              <a:t>i</a:t>
            </a:r>
            <a:r>
              <a:rPr lang="en-GB" altLang="en-US" sz="1800" dirty="0" smtClean="0">
                <a:solidFill>
                  <a:srgbClr val="FFFFFF"/>
                </a:solidFill>
              </a:rPr>
              <a:t>f </a:t>
            </a:r>
            <a:r>
              <a:rPr lang="en-GB" altLang="en-US" sz="1800" dirty="0">
                <a:solidFill>
                  <a:srgbClr val="FFFFFF"/>
                </a:solidFill>
              </a:rPr>
              <a:t>applying to a </a:t>
            </a:r>
            <a:r>
              <a:rPr lang="en-GB" altLang="en-US" sz="1800" dirty="0" smtClean="0">
                <a:solidFill>
                  <a:srgbClr val="FFFFFF"/>
                </a:solidFill>
              </a:rPr>
              <a:t>vocational </a:t>
            </a:r>
            <a:r>
              <a:rPr lang="en-GB" altLang="en-US" sz="1800" dirty="0">
                <a:solidFill>
                  <a:srgbClr val="FFFFFF"/>
                </a:solidFill>
              </a:rPr>
              <a:t>programme, </a:t>
            </a:r>
            <a:r>
              <a:rPr lang="en-GB" altLang="en-US" sz="1800" dirty="0" smtClean="0">
                <a:solidFill>
                  <a:srgbClr val="FFFFFF"/>
                </a:solidFill>
              </a:rPr>
              <a:t>an </a:t>
            </a:r>
            <a:r>
              <a:rPr lang="en-GB" altLang="en-US" sz="1800" b="1" dirty="0" smtClean="0">
                <a:solidFill>
                  <a:srgbClr val="FFFFFF"/>
                </a:solidFill>
              </a:rPr>
              <a:t>understanding</a:t>
            </a:r>
            <a:r>
              <a:rPr lang="en-GB" altLang="en-US" sz="1800" dirty="0" smtClean="0">
                <a:solidFill>
                  <a:srgbClr val="FFFFFF"/>
                </a:solidFill>
              </a:rPr>
              <a:t> </a:t>
            </a:r>
            <a:r>
              <a:rPr lang="en-GB" altLang="en-US" sz="1800" dirty="0">
                <a:solidFill>
                  <a:srgbClr val="FFFFFF"/>
                </a:solidFill>
              </a:rPr>
              <a:t>of the profession</a:t>
            </a:r>
            <a:r>
              <a:rPr lang="en-GB" altLang="en-US" sz="1800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FFFFFF"/>
                </a:solidFill>
              </a:rPr>
              <a:t>Supporting </a:t>
            </a:r>
            <a:r>
              <a:rPr lang="en-GB" altLang="en-US" sz="1800" b="1" dirty="0" smtClean="0">
                <a:solidFill>
                  <a:srgbClr val="FFFFFF"/>
                </a:solidFill>
              </a:rPr>
              <a:t>school reference</a:t>
            </a:r>
            <a:endParaRPr lang="en-GB" alt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5900" y="164848"/>
            <a:ext cx="462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 smtClean="0">
                <a:solidFill>
                  <a:srgbClr val="FFFFFF"/>
                </a:solidFill>
              </a:rPr>
              <a:t>What </a:t>
            </a:r>
            <a:r>
              <a:rPr lang="en-GB" altLang="en-US" b="1" dirty="0">
                <a:solidFill>
                  <a:srgbClr val="FFFFFF"/>
                </a:solidFill>
              </a:rPr>
              <a:t>are admissions </a:t>
            </a:r>
            <a:r>
              <a:rPr lang="en-GB" altLang="en-US" b="1" dirty="0" smtClean="0">
                <a:solidFill>
                  <a:srgbClr val="FFFFFF"/>
                </a:solidFill>
              </a:rPr>
              <a:t>staff looking </a:t>
            </a:r>
            <a:r>
              <a:rPr lang="en-GB" altLang="en-US" b="1" dirty="0">
                <a:solidFill>
                  <a:srgbClr val="FFFFFF"/>
                </a:solidFill>
              </a:rPr>
              <a:t>for?</a:t>
            </a:r>
          </a:p>
        </p:txBody>
      </p:sp>
    </p:spTree>
    <p:extLst>
      <p:ext uri="{BB962C8B-B14F-4D97-AF65-F5344CB8AC3E}">
        <p14:creationId xmlns:p14="http://schemas.microsoft.com/office/powerpoint/2010/main" val="36947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492</Words>
  <Application>Microsoft Office PowerPoint</Application>
  <PresentationFormat>On-screen Show (4:3)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ＭＳ Ｐゴシック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Desktop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cforsman</dc:creator>
  <cp:lastModifiedBy>SMITHSON Rachael</cp:lastModifiedBy>
  <cp:revision>301</cp:revision>
  <cp:lastPrinted>2018-08-22T11:20:14Z</cp:lastPrinted>
  <dcterms:created xsi:type="dcterms:W3CDTF">2006-08-25T13:00:51Z</dcterms:created>
  <dcterms:modified xsi:type="dcterms:W3CDTF">2019-11-14T12:29:30Z</dcterms:modified>
</cp:coreProperties>
</file>