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jnar, Magdalena M" initials="WMM" lastIdx="1" clrIdx="0">
    <p:extLst>
      <p:ext uri="{19B8F6BF-5375-455C-9EA6-DF929625EA0E}">
        <p15:presenceInfo xmlns:p15="http://schemas.microsoft.com/office/powerpoint/2012/main" userId="Wojnar, Magdalena 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C20E9-2DF8-447B-BB56-AD60A983365B}"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0B28A-8C7B-4B50-A2AC-6A96C0B8B3FA}" type="slidenum">
              <a:rPr lang="en-GB" smtClean="0"/>
              <a:t>‹#›</a:t>
            </a:fld>
            <a:endParaRPr lang="en-GB"/>
          </a:p>
        </p:txBody>
      </p:sp>
    </p:spTree>
    <p:extLst>
      <p:ext uri="{BB962C8B-B14F-4D97-AF65-F5344CB8AC3E}">
        <p14:creationId xmlns:p14="http://schemas.microsoft.com/office/powerpoint/2010/main" val="4074668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77E03-5EEE-4DB4-9BFD-3CF1665A175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8CB50A1-A3C6-41CD-8EDF-5D9A31C50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92CE509-7AD0-48FC-AB2A-9FCACB53BD07}"/>
              </a:ext>
            </a:extLst>
          </p:cNvPr>
          <p:cNvSpPr>
            <a:spLocks noGrp="1"/>
          </p:cNvSpPr>
          <p:nvPr>
            <p:ph type="dt" sz="half" idx="10"/>
          </p:nvPr>
        </p:nvSpPr>
        <p:spPr/>
        <p:txBody>
          <a:bodyPr/>
          <a:lstStyle/>
          <a:p>
            <a:fld id="{4F89F166-0B21-4097-84B1-325FA05B0908}" type="datetime1">
              <a:rPr lang="pl-PL" smtClean="0"/>
              <a:t>05.03.2021</a:t>
            </a:fld>
            <a:endParaRPr lang="pl-PL"/>
          </a:p>
        </p:txBody>
      </p:sp>
      <p:sp>
        <p:nvSpPr>
          <p:cNvPr id="5" name="Symbol zastępczy stopki 4">
            <a:extLst>
              <a:ext uri="{FF2B5EF4-FFF2-40B4-BE49-F238E27FC236}">
                <a16:creationId xmlns:a16="http://schemas.microsoft.com/office/drawing/2014/main" id="{410093B7-4459-42D4-965B-1EA5D5DF8DD2}"/>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F0E35CE6-C3EC-4529-9CD5-5D97E19A2DD9}"/>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114264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40CEEF-1B19-4A80-BA8B-CD7BC768802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30CF2B8-20EC-4302-82F4-C5DE61BB702F}"/>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ADE0F2E-FB42-4F4D-AE6A-85AE011EFF55}"/>
              </a:ext>
            </a:extLst>
          </p:cNvPr>
          <p:cNvSpPr>
            <a:spLocks noGrp="1"/>
          </p:cNvSpPr>
          <p:nvPr>
            <p:ph type="dt" sz="half" idx="10"/>
          </p:nvPr>
        </p:nvSpPr>
        <p:spPr/>
        <p:txBody>
          <a:bodyPr/>
          <a:lstStyle/>
          <a:p>
            <a:fld id="{0ACF1C16-0211-4F1D-A6F4-28E30CCF5839}" type="datetime1">
              <a:rPr lang="pl-PL" smtClean="0"/>
              <a:t>05.03.2021</a:t>
            </a:fld>
            <a:endParaRPr lang="pl-PL"/>
          </a:p>
        </p:txBody>
      </p:sp>
      <p:sp>
        <p:nvSpPr>
          <p:cNvPr id="5" name="Symbol zastępczy stopki 4">
            <a:extLst>
              <a:ext uri="{FF2B5EF4-FFF2-40B4-BE49-F238E27FC236}">
                <a16:creationId xmlns:a16="http://schemas.microsoft.com/office/drawing/2014/main" id="{60809388-459B-4A8B-A842-03004E4CE741}"/>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4AD583BA-05F4-47D1-A25C-A2BCEE44B4D2}"/>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99403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B9D8501-5F1F-4599-A267-70FE5D735F0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4640645-2EA1-4159-A1F3-DAB20A4AEBF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EEA61A-EA19-4E69-AE0A-6C9064FC3A60}"/>
              </a:ext>
            </a:extLst>
          </p:cNvPr>
          <p:cNvSpPr>
            <a:spLocks noGrp="1"/>
          </p:cNvSpPr>
          <p:nvPr>
            <p:ph type="dt" sz="half" idx="10"/>
          </p:nvPr>
        </p:nvSpPr>
        <p:spPr/>
        <p:txBody>
          <a:bodyPr/>
          <a:lstStyle/>
          <a:p>
            <a:fld id="{EBF2ABFC-6A3F-4AF5-855E-006E7ADCEBBC}" type="datetime1">
              <a:rPr lang="pl-PL" smtClean="0"/>
              <a:t>05.03.2021</a:t>
            </a:fld>
            <a:endParaRPr lang="pl-PL"/>
          </a:p>
        </p:txBody>
      </p:sp>
      <p:sp>
        <p:nvSpPr>
          <p:cNvPr id="5" name="Symbol zastępczy stopki 4">
            <a:extLst>
              <a:ext uri="{FF2B5EF4-FFF2-40B4-BE49-F238E27FC236}">
                <a16:creationId xmlns:a16="http://schemas.microsoft.com/office/drawing/2014/main" id="{490988DB-D0BD-4587-BE81-94B4DCE297B8}"/>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D0D74021-A4E0-437C-AFEA-DC7C28917662}"/>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95295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0F7330-8F21-4FA5-98C8-D6E27599FE2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1B5237F-F1D6-4B45-A028-A365B14A3BD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76B21BC-F11A-41CB-A313-03D597098863}"/>
              </a:ext>
            </a:extLst>
          </p:cNvPr>
          <p:cNvSpPr>
            <a:spLocks noGrp="1"/>
          </p:cNvSpPr>
          <p:nvPr>
            <p:ph type="dt" sz="half" idx="10"/>
          </p:nvPr>
        </p:nvSpPr>
        <p:spPr/>
        <p:txBody>
          <a:bodyPr/>
          <a:lstStyle/>
          <a:p>
            <a:fld id="{7BE8A0AB-F218-4754-A679-AC15D2EFC94C}" type="datetime1">
              <a:rPr lang="pl-PL" smtClean="0"/>
              <a:t>05.03.2021</a:t>
            </a:fld>
            <a:endParaRPr lang="pl-PL"/>
          </a:p>
        </p:txBody>
      </p:sp>
      <p:sp>
        <p:nvSpPr>
          <p:cNvPr id="5" name="Symbol zastępczy stopki 4">
            <a:extLst>
              <a:ext uri="{FF2B5EF4-FFF2-40B4-BE49-F238E27FC236}">
                <a16:creationId xmlns:a16="http://schemas.microsoft.com/office/drawing/2014/main" id="{73413937-FF56-4B34-AAC2-A44B983E610D}"/>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2B4A7876-9F10-4100-A791-E40235864FA5}"/>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78688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A2E625-4A32-47CB-BC0D-04AC14803CE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3C0CA9B-7C86-4C77-8114-A180E2467E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7271810-3A2C-47AA-A73D-8EC43D25F629}"/>
              </a:ext>
            </a:extLst>
          </p:cNvPr>
          <p:cNvSpPr>
            <a:spLocks noGrp="1"/>
          </p:cNvSpPr>
          <p:nvPr>
            <p:ph type="dt" sz="half" idx="10"/>
          </p:nvPr>
        </p:nvSpPr>
        <p:spPr/>
        <p:txBody>
          <a:bodyPr/>
          <a:lstStyle/>
          <a:p>
            <a:fld id="{4415A133-EDAE-4DB2-B4E6-2375DACC170C}" type="datetime1">
              <a:rPr lang="pl-PL" smtClean="0"/>
              <a:t>05.03.2021</a:t>
            </a:fld>
            <a:endParaRPr lang="pl-PL"/>
          </a:p>
        </p:txBody>
      </p:sp>
      <p:sp>
        <p:nvSpPr>
          <p:cNvPr id="5" name="Symbol zastępczy stopki 4">
            <a:extLst>
              <a:ext uri="{FF2B5EF4-FFF2-40B4-BE49-F238E27FC236}">
                <a16:creationId xmlns:a16="http://schemas.microsoft.com/office/drawing/2014/main" id="{FD886061-078C-46BE-8557-99952D131407}"/>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5834E9CF-D08F-45BB-8153-904B50C98C09}"/>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410936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7E53A3-4D0C-427E-A055-CADD23FF33E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93BE52F-20F9-471F-9388-24E8A5B8446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D683A31-2D6A-4A7F-928D-F191C11F21E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043513F-A8BC-4E21-8E42-8A95C296E150}"/>
              </a:ext>
            </a:extLst>
          </p:cNvPr>
          <p:cNvSpPr>
            <a:spLocks noGrp="1"/>
          </p:cNvSpPr>
          <p:nvPr>
            <p:ph type="dt" sz="half" idx="10"/>
          </p:nvPr>
        </p:nvSpPr>
        <p:spPr/>
        <p:txBody>
          <a:bodyPr/>
          <a:lstStyle/>
          <a:p>
            <a:fld id="{18930FC1-38FA-4479-90CE-BD804EA6F85D}" type="datetime1">
              <a:rPr lang="pl-PL" smtClean="0"/>
              <a:t>05.03.2021</a:t>
            </a:fld>
            <a:endParaRPr lang="pl-PL"/>
          </a:p>
        </p:txBody>
      </p:sp>
      <p:sp>
        <p:nvSpPr>
          <p:cNvPr id="6" name="Symbol zastępczy stopki 5">
            <a:extLst>
              <a:ext uri="{FF2B5EF4-FFF2-40B4-BE49-F238E27FC236}">
                <a16:creationId xmlns:a16="http://schemas.microsoft.com/office/drawing/2014/main" id="{07760D0C-E27E-46F5-9135-608F8001A665}"/>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7" name="Symbol zastępczy numeru slajdu 6">
            <a:extLst>
              <a:ext uri="{FF2B5EF4-FFF2-40B4-BE49-F238E27FC236}">
                <a16:creationId xmlns:a16="http://schemas.microsoft.com/office/drawing/2014/main" id="{FFAEBB43-8ECD-4C24-B74E-B7E3B5F7A37B}"/>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40312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A11336-425B-4863-A9C9-F5A0419BA79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1A6E7DDB-9F68-4400-9B4C-08B53F3477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6E5010E-1C39-493B-A9FC-4329D34B8247}"/>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29FF391-B52F-4BF6-9F1E-33D4ECE7E8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51484B6-D365-4622-8D44-24060681A15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C7371F9-6629-4977-AE56-A5BAB994D5D9}"/>
              </a:ext>
            </a:extLst>
          </p:cNvPr>
          <p:cNvSpPr>
            <a:spLocks noGrp="1"/>
          </p:cNvSpPr>
          <p:nvPr>
            <p:ph type="dt" sz="half" idx="10"/>
          </p:nvPr>
        </p:nvSpPr>
        <p:spPr/>
        <p:txBody>
          <a:bodyPr/>
          <a:lstStyle/>
          <a:p>
            <a:fld id="{5038EF0D-918D-41C4-8EA5-5964630DBB77}" type="datetime1">
              <a:rPr lang="pl-PL" smtClean="0"/>
              <a:t>05.03.2021</a:t>
            </a:fld>
            <a:endParaRPr lang="pl-PL"/>
          </a:p>
        </p:txBody>
      </p:sp>
      <p:sp>
        <p:nvSpPr>
          <p:cNvPr id="8" name="Symbol zastępczy stopki 7">
            <a:extLst>
              <a:ext uri="{FF2B5EF4-FFF2-40B4-BE49-F238E27FC236}">
                <a16:creationId xmlns:a16="http://schemas.microsoft.com/office/drawing/2014/main" id="{E94A4366-3279-44F6-8480-558080C9BDC0}"/>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9" name="Symbol zastępczy numeru slajdu 8">
            <a:extLst>
              <a:ext uri="{FF2B5EF4-FFF2-40B4-BE49-F238E27FC236}">
                <a16:creationId xmlns:a16="http://schemas.microsoft.com/office/drawing/2014/main" id="{AC17B8B8-9269-4EC5-8977-C5ABFCECBC1A}"/>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74498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C5B72F-FBF8-4419-8E55-1F7FABBD2EA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0E03167-B396-4E21-ADA1-61FFB331DCD4}"/>
              </a:ext>
            </a:extLst>
          </p:cNvPr>
          <p:cNvSpPr>
            <a:spLocks noGrp="1"/>
          </p:cNvSpPr>
          <p:nvPr>
            <p:ph type="dt" sz="half" idx="10"/>
          </p:nvPr>
        </p:nvSpPr>
        <p:spPr/>
        <p:txBody>
          <a:bodyPr/>
          <a:lstStyle/>
          <a:p>
            <a:fld id="{6192FDD1-E378-49F3-9FCC-9CBB96C6FDCE}" type="datetime1">
              <a:rPr lang="pl-PL" smtClean="0"/>
              <a:t>05.03.2021</a:t>
            </a:fld>
            <a:endParaRPr lang="pl-PL"/>
          </a:p>
        </p:txBody>
      </p:sp>
      <p:sp>
        <p:nvSpPr>
          <p:cNvPr id="4" name="Symbol zastępczy stopki 3">
            <a:extLst>
              <a:ext uri="{FF2B5EF4-FFF2-40B4-BE49-F238E27FC236}">
                <a16:creationId xmlns:a16="http://schemas.microsoft.com/office/drawing/2014/main" id="{06488B9B-2123-4A18-A41E-A5CCD8F504A6}"/>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5" name="Symbol zastępczy numeru slajdu 4">
            <a:extLst>
              <a:ext uri="{FF2B5EF4-FFF2-40B4-BE49-F238E27FC236}">
                <a16:creationId xmlns:a16="http://schemas.microsoft.com/office/drawing/2014/main" id="{DE8B6F9E-4D9E-4F16-B731-0749CA671D70}"/>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175679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9B7EAD8-5F10-4F53-B559-85E2A941BAA0}"/>
              </a:ext>
            </a:extLst>
          </p:cNvPr>
          <p:cNvSpPr>
            <a:spLocks noGrp="1"/>
          </p:cNvSpPr>
          <p:nvPr>
            <p:ph type="dt" sz="half" idx="10"/>
          </p:nvPr>
        </p:nvSpPr>
        <p:spPr/>
        <p:txBody>
          <a:bodyPr/>
          <a:lstStyle/>
          <a:p>
            <a:fld id="{4E4C748B-51DE-467C-84C6-993C0B678489}" type="datetime1">
              <a:rPr lang="pl-PL" smtClean="0"/>
              <a:t>05.03.2021</a:t>
            </a:fld>
            <a:endParaRPr lang="pl-PL"/>
          </a:p>
        </p:txBody>
      </p:sp>
      <p:sp>
        <p:nvSpPr>
          <p:cNvPr id="3" name="Symbol zastępczy stopki 2">
            <a:extLst>
              <a:ext uri="{FF2B5EF4-FFF2-40B4-BE49-F238E27FC236}">
                <a16:creationId xmlns:a16="http://schemas.microsoft.com/office/drawing/2014/main" id="{BC87A1A8-7169-4AA3-9BBE-6979EFD2F090}"/>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4" name="Symbol zastępczy numeru slajdu 3">
            <a:extLst>
              <a:ext uri="{FF2B5EF4-FFF2-40B4-BE49-F238E27FC236}">
                <a16:creationId xmlns:a16="http://schemas.microsoft.com/office/drawing/2014/main" id="{4B2EF8CB-DEFC-47B3-B907-F76ACC73E43C}"/>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231679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0B9E80-61CB-46D7-A354-D4B1B9CF152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A5C5C89-71F0-4362-80CA-DC532EB13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8871B41-5903-4BBE-A1CD-2D94E1EB70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4F62283-DF5E-47DC-B2B7-ACBA962D289F}"/>
              </a:ext>
            </a:extLst>
          </p:cNvPr>
          <p:cNvSpPr>
            <a:spLocks noGrp="1"/>
          </p:cNvSpPr>
          <p:nvPr>
            <p:ph type="dt" sz="half" idx="10"/>
          </p:nvPr>
        </p:nvSpPr>
        <p:spPr/>
        <p:txBody>
          <a:bodyPr/>
          <a:lstStyle/>
          <a:p>
            <a:fld id="{6EDFAAB0-A9FB-47D9-A227-4541DF57EC97}" type="datetime1">
              <a:rPr lang="pl-PL" smtClean="0"/>
              <a:t>05.03.2021</a:t>
            </a:fld>
            <a:endParaRPr lang="pl-PL"/>
          </a:p>
        </p:txBody>
      </p:sp>
      <p:sp>
        <p:nvSpPr>
          <p:cNvPr id="6" name="Symbol zastępczy stopki 5">
            <a:extLst>
              <a:ext uri="{FF2B5EF4-FFF2-40B4-BE49-F238E27FC236}">
                <a16:creationId xmlns:a16="http://schemas.microsoft.com/office/drawing/2014/main" id="{A02E60C7-E583-407F-A205-8077E52355A4}"/>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7" name="Symbol zastępczy numeru slajdu 6">
            <a:extLst>
              <a:ext uri="{FF2B5EF4-FFF2-40B4-BE49-F238E27FC236}">
                <a16:creationId xmlns:a16="http://schemas.microsoft.com/office/drawing/2014/main" id="{7CB2DEDB-06FC-4B32-AB3B-0FDC892DF238}"/>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4320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A865BB-7B32-4E8D-9426-F184F342CCA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AAF7651-1004-4E33-B3F6-A70C112CE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04559D7-70E6-498B-AB77-80D46DB05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2FDFC62-D5A1-48A4-9733-AE12AAFA53BF}"/>
              </a:ext>
            </a:extLst>
          </p:cNvPr>
          <p:cNvSpPr>
            <a:spLocks noGrp="1"/>
          </p:cNvSpPr>
          <p:nvPr>
            <p:ph type="dt" sz="half" idx="10"/>
          </p:nvPr>
        </p:nvSpPr>
        <p:spPr/>
        <p:txBody>
          <a:bodyPr/>
          <a:lstStyle/>
          <a:p>
            <a:fld id="{EFC3E799-E309-49E2-ADC2-452A90745198}" type="datetime1">
              <a:rPr lang="pl-PL" smtClean="0"/>
              <a:t>05.03.2021</a:t>
            </a:fld>
            <a:endParaRPr lang="pl-PL"/>
          </a:p>
        </p:txBody>
      </p:sp>
      <p:sp>
        <p:nvSpPr>
          <p:cNvPr id="6" name="Symbol zastępczy stopki 5">
            <a:extLst>
              <a:ext uri="{FF2B5EF4-FFF2-40B4-BE49-F238E27FC236}">
                <a16:creationId xmlns:a16="http://schemas.microsoft.com/office/drawing/2014/main" id="{5B5E30DC-A430-4A74-AE69-21A0F8A128AA}"/>
              </a:ext>
            </a:extLst>
          </p:cNvPr>
          <p:cNvSpPr>
            <a:spLocks noGrp="1"/>
          </p:cNvSpPr>
          <p:nvPr>
            <p:ph type="ftr" sz="quarter" idx="11"/>
          </p:nvPr>
        </p:nvSpPr>
        <p:spPr/>
        <p:txBody>
          <a:body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7" name="Symbol zastępczy numeru slajdu 6">
            <a:extLst>
              <a:ext uri="{FF2B5EF4-FFF2-40B4-BE49-F238E27FC236}">
                <a16:creationId xmlns:a16="http://schemas.microsoft.com/office/drawing/2014/main" id="{4AC1951A-3831-4DB3-9B23-E6FF50E41130}"/>
              </a:ext>
            </a:extLst>
          </p:cNvPr>
          <p:cNvSpPr>
            <a:spLocks noGrp="1"/>
          </p:cNvSpPr>
          <p:nvPr>
            <p:ph type="sldNum" sz="quarter" idx="12"/>
          </p:nvPr>
        </p:nvSpPr>
        <p:spPr/>
        <p:txBody>
          <a:bodyPr/>
          <a:lstStyle/>
          <a:p>
            <a:fld id="{01AB3DA7-0340-4D42-B3A6-7F653769B625}" type="slidenum">
              <a:rPr lang="pl-PL" smtClean="0"/>
              <a:t>‹#›</a:t>
            </a:fld>
            <a:endParaRPr lang="pl-PL"/>
          </a:p>
        </p:txBody>
      </p:sp>
    </p:spTree>
    <p:extLst>
      <p:ext uri="{BB962C8B-B14F-4D97-AF65-F5344CB8AC3E}">
        <p14:creationId xmlns:p14="http://schemas.microsoft.com/office/powerpoint/2010/main" val="363090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2655C7CD-65C2-4407-902E-64962F0622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DD7CB46-CEDF-4E46-BD64-4B5CC665A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5572070-E88F-4E54-8790-1E226B496A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CDF7C-85DD-446D-8ED2-165BCE6A40F9}" type="datetime1">
              <a:rPr lang="pl-PL" smtClean="0"/>
              <a:t>05.03.2021</a:t>
            </a:fld>
            <a:endParaRPr lang="pl-PL"/>
          </a:p>
        </p:txBody>
      </p:sp>
      <p:sp>
        <p:nvSpPr>
          <p:cNvPr id="5" name="Symbol zastępczy stopki 4">
            <a:extLst>
              <a:ext uri="{FF2B5EF4-FFF2-40B4-BE49-F238E27FC236}">
                <a16:creationId xmlns:a16="http://schemas.microsoft.com/office/drawing/2014/main" id="{E3379C97-80A2-4F2F-BA49-02CAB7B40A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Click on the link to the Library webpage below if you cant open the video by clicking the image. You will find this video under News section.  link below if the comic doesn't open by clicking the book image: </a:t>
            </a:r>
            <a:endParaRPr lang="pl-PL"/>
          </a:p>
        </p:txBody>
      </p:sp>
      <p:sp>
        <p:nvSpPr>
          <p:cNvPr id="6" name="Symbol zastępczy numeru slajdu 5">
            <a:extLst>
              <a:ext uri="{FF2B5EF4-FFF2-40B4-BE49-F238E27FC236}">
                <a16:creationId xmlns:a16="http://schemas.microsoft.com/office/drawing/2014/main" id="{6CCDCF5A-4D1B-4172-8D7F-9B26A3BAA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B3DA7-0340-4D42-B3A6-7F653769B625}" type="slidenum">
              <a:rPr lang="pl-PL" smtClean="0"/>
              <a:t>‹#›</a:t>
            </a:fld>
            <a:endParaRPr lang="pl-PL"/>
          </a:p>
        </p:txBody>
      </p:sp>
    </p:spTree>
    <p:extLst>
      <p:ext uri="{BB962C8B-B14F-4D97-AF65-F5344CB8AC3E}">
        <p14:creationId xmlns:p14="http://schemas.microsoft.com/office/powerpoint/2010/main" val="3453099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ternationalwomensday.com/" TargetMode="External"/><Relationship Id="rId2" Type="http://schemas.openxmlformats.org/officeDocument/2006/relationships/hyperlink" Target="https://www.internationalwomensday.com/Activity/15586/The-history-of-IWD" TargetMode="External"/><Relationship Id="rId1" Type="http://schemas.openxmlformats.org/officeDocument/2006/relationships/slideLayout" Target="../slideLayouts/slideLayout2.xml"/><Relationship Id="rId6" Type="http://schemas.openxmlformats.org/officeDocument/2006/relationships/hyperlink" Target="https://www.st-thomas-of-aquins.org.uk/departments/library/" TargetMode="External"/><Relationship Id="rId5" Type="http://schemas.openxmlformats.org/officeDocument/2006/relationships/image" Target="../media/image3.png"/><Relationship Id="rId4" Type="http://schemas.openxmlformats.org/officeDocument/2006/relationships/hyperlink" Target="https://youtu.be/W5iTThzBIh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5F3F339A-C83E-41C3-9D77-A51403061305}"/>
              </a:ext>
            </a:extLst>
          </p:cNvPr>
          <p:cNvSpPr txBox="1"/>
          <p:nvPr/>
        </p:nvSpPr>
        <p:spPr>
          <a:xfrm>
            <a:off x="1338469" y="1081929"/>
            <a:ext cx="9515061" cy="3539430"/>
          </a:xfrm>
          <a:prstGeom prst="rect">
            <a:avLst/>
          </a:prstGeom>
          <a:noFill/>
        </p:spPr>
        <p:txBody>
          <a:bodyPr wrap="square">
            <a:spAutoFit/>
          </a:bodyPr>
          <a:lstStyle/>
          <a:p>
            <a:pPr algn="ctr"/>
            <a:r>
              <a:rPr lang="pl-PL" sz="6000" b="1" dirty="0"/>
              <a:t>International </a:t>
            </a:r>
            <a:r>
              <a:rPr lang="en-GB" sz="6000" b="1" dirty="0"/>
              <a:t>Women’s</a:t>
            </a:r>
            <a:r>
              <a:rPr lang="pl-PL" sz="6000" b="1" dirty="0"/>
              <a:t> Day </a:t>
            </a:r>
          </a:p>
          <a:p>
            <a:pPr algn="ctr"/>
            <a:r>
              <a:rPr lang="pl-PL" sz="4800" b="1" dirty="0"/>
              <a:t>8th March </a:t>
            </a:r>
          </a:p>
          <a:p>
            <a:pPr algn="ctr"/>
            <a:endParaRPr lang="pl-PL" sz="2000" b="1" dirty="0"/>
          </a:p>
          <a:p>
            <a:pPr algn="ctr"/>
            <a:r>
              <a:rPr lang="en-GB" sz="4800" b="1" dirty="0"/>
              <a:t>Theme</a:t>
            </a:r>
            <a:r>
              <a:rPr lang="pl-PL" sz="4800" b="1" dirty="0"/>
              <a:t> 2021 </a:t>
            </a:r>
          </a:p>
          <a:p>
            <a:pPr algn="ctr"/>
            <a:r>
              <a:rPr lang="en-US" sz="4800" b="1" dirty="0"/>
              <a:t>Choose</a:t>
            </a:r>
            <a:r>
              <a:rPr lang="pl-PL" sz="4800" b="1" dirty="0"/>
              <a:t> </a:t>
            </a:r>
            <a:r>
              <a:rPr lang="en-US" sz="4800" b="1" dirty="0"/>
              <a:t>To</a:t>
            </a:r>
            <a:r>
              <a:rPr lang="pl-PL" sz="4800" b="1" dirty="0"/>
              <a:t> C</a:t>
            </a:r>
            <a:r>
              <a:rPr lang="en-US" sz="4800" b="1" dirty="0" err="1"/>
              <a:t>hallenge</a:t>
            </a:r>
            <a:endParaRPr lang="pl-PL" sz="4800" b="1" dirty="0"/>
          </a:p>
        </p:txBody>
      </p:sp>
      <p:sp>
        <p:nvSpPr>
          <p:cNvPr id="8" name="pole tekstowe 7">
            <a:extLst>
              <a:ext uri="{FF2B5EF4-FFF2-40B4-BE49-F238E27FC236}">
                <a16:creationId xmlns:a16="http://schemas.microsoft.com/office/drawing/2014/main" id="{4F9707E3-AFDC-4658-9EBB-C9A9102170BB}"/>
              </a:ext>
            </a:extLst>
          </p:cNvPr>
          <p:cNvSpPr txBox="1"/>
          <p:nvPr/>
        </p:nvSpPr>
        <p:spPr>
          <a:xfrm>
            <a:off x="1126804" y="5037407"/>
            <a:ext cx="11065196" cy="1107996"/>
          </a:xfrm>
          <a:prstGeom prst="rect">
            <a:avLst/>
          </a:prstGeom>
          <a:noFill/>
        </p:spPr>
        <p:txBody>
          <a:bodyPr wrap="square">
            <a:spAutoFit/>
          </a:bodyPr>
          <a:lstStyle/>
          <a:p>
            <a:r>
              <a:rPr lang="en-GB" sz="2400" dirty="0"/>
              <a:t>Despite</a:t>
            </a:r>
            <a:r>
              <a:rPr lang="pl-PL" sz="2400" dirty="0"/>
              <a:t> t</a:t>
            </a:r>
            <a:r>
              <a:rPr lang="en-US" sz="2400" dirty="0"/>
              <a:t>he pandemic</a:t>
            </a:r>
            <a:r>
              <a:rPr lang="pl-PL" sz="2400" dirty="0"/>
              <a:t> the da</a:t>
            </a:r>
            <a:r>
              <a:rPr lang="en-US" sz="2400" dirty="0"/>
              <a:t>y is </a:t>
            </a:r>
            <a:r>
              <a:rPr lang="en-GB" sz="2400" dirty="0"/>
              <a:t>celebrated </a:t>
            </a:r>
            <a:r>
              <a:rPr lang="en-US" sz="2400" dirty="0"/>
              <a:t> by many exciting and impactful events worldwide</a:t>
            </a:r>
            <a:r>
              <a:rPr lang="pl-PL" sz="2400" dirty="0"/>
              <a:t>, </a:t>
            </a:r>
            <a:r>
              <a:rPr lang="en-US" sz="2400" dirty="0"/>
              <a:t>many are virtual.</a:t>
            </a:r>
            <a:endParaRPr lang="pl-PL" sz="2400" dirty="0"/>
          </a:p>
          <a:p>
            <a:endParaRPr lang="pl-PL" dirty="0"/>
          </a:p>
        </p:txBody>
      </p:sp>
      <p:sp>
        <p:nvSpPr>
          <p:cNvPr id="9" name="Strzałka: w prawo 8">
            <a:extLst>
              <a:ext uri="{FF2B5EF4-FFF2-40B4-BE49-F238E27FC236}">
                <a16:creationId xmlns:a16="http://schemas.microsoft.com/office/drawing/2014/main" id="{EA2F82C5-EA71-4E5B-B0CA-794167FCA584}"/>
              </a:ext>
            </a:extLst>
          </p:cNvPr>
          <p:cNvSpPr/>
          <p:nvPr/>
        </p:nvSpPr>
        <p:spPr>
          <a:xfrm>
            <a:off x="10828232" y="5604438"/>
            <a:ext cx="1182505" cy="1081929"/>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ln>
                  <a:solidFill>
                    <a:schemeClr val="accent1">
                      <a:shade val="50000"/>
                    </a:schemeClr>
                  </a:solidFill>
                </a:ln>
              </a:rPr>
              <a:t>Click</a:t>
            </a:r>
            <a:endParaRPr lang="pl-PL" dirty="0">
              <a:ln>
                <a:solidFill>
                  <a:schemeClr val="accent1">
                    <a:shade val="50000"/>
                  </a:schemeClr>
                </a:solidFill>
              </a:ln>
            </a:endParaRPr>
          </a:p>
        </p:txBody>
      </p:sp>
    </p:spTree>
    <p:extLst>
      <p:ext uri="{BB962C8B-B14F-4D97-AF65-F5344CB8AC3E}">
        <p14:creationId xmlns:p14="http://schemas.microsoft.com/office/powerpoint/2010/main" val="360082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E17E1F11-5F26-438F-A85B-9379B585F77F}"/>
              </a:ext>
            </a:extLst>
          </p:cNvPr>
          <p:cNvSpPr txBox="1"/>
          <p:nvPr/>
        </p:nvSpPr>
        <p:spPr>
          <a:xfrm>
            <a:off x="629478" y="517803"/>
            <a:ext cx="10933044" cy="6340197"/>
          </a:xfrm>
          <a:prstGeom prst="rect">
            <a:avLst/>
          </a:prstGeom>
          <a:noFill/>
        </p:spPr>
        <p:txBody>
          <a:bodyPr wrap="square">
            <a:spAutoFit/>
          </a:bodyPr>
          <a:lstStyle/>
          <a:p>
            <a:pPr algn="ctr"/>
            <a:r>
              <a:rPr lang="en-US" sz="2400" i="0" dirty="0">
                <a:solidFill>
                  <a:srgbClr val="46286E"/>
                </a:solidFill>
                <a:effectLst/>
                <a:latin typeface="-apple-system"/>
              </a:rPr>
              <a:t>The day is celebrated and supported globally by industry, governments, educational institutions, community groups, professional associations, women's networks, charities and non-profit bodies, the media and more.</a:t>
            </a:r>
            <a:endParaRPr lang="pl-PL" sz="2400" i="0" dirty="0">
              <a:solidFill>
                <a:srgbClr val="46286E"/>
              </a:solidFill>
              <a:effectLst/>
              <a:latin typeface="-apple-system"/>
            </a:endParaRPr>
          </a:p>
          <a:p>
            <a:pPr algn="ctr"/>
            <a:endParaRPr lang="pl-PL" sz="1200" dirty="0">
              <a:solidFill>
                <a:srgbClr val="46286E"/>
              </a:solidFill>
              <a:latin typeface="-apple-system"/>
            </a:endParaRPr>
          </a:p>
          <a:p>
            <a:pPr algn="ctr"/>
            <a:endParaRPr lang="pl-PL" sz="1400" i="0" dirty="0">
              <a:solidFill>
                <a:srgbClr val="46286E"/>
              </a:solidFill>
              <a:effectLst/>
              <a:latin typeface="-apple-system"/>
            </a:endParaRPr>
          </a:p>
          <a:p>
            <a:pPr algn="ctr"/>
            <a:r>
              <a:rPr lang="pl-PL" sz="2400" i="0" dirty="0">
                <a:solidFill>
                  <a:srgbClr val="46286E"/>
                </a:solidFill>
                <a:effectLst/>
                <a:latin typeface="-apple-system"/>
              </a:rPr>
              <a:t>It </a:t>
            </a:r>
            <a:r>
              <a:rPr lang="en-GB" sz="2400" i="0" dirty="0">
                <a:solidFill>
                  <a:srgbClr val="46286E"/>
                </a:solidFill>
                <a:effectLst/>
                <a:latin typeface="-apple-system"/>
              </a:rPr>
              <a:t>highlights</a:t>
            </a:r>
            <a:r>
              <a:rPr lang="pl-PL" sz="2400" dirty="0">
                <a:solidFill>
                  <a:srgbClr val="46286E"/>
                </a:solidFill>
                <a:latin typeface="-apple-system"/>
              </a:rPr>
              <a:t> </a:t>
            </a:r>
            <a:r>
              <a:rPr lang="en-US" sz="2400" i="0" dirty="0">
                <a:solidFill>
                  <a:srgbClr val="46286E"/>
                </a:solidFill>
                <a:effectLst/>
                <a:latin typeface="-apple-system"/>
              </a:rPr>
              <a:t>women's equality, launch new initiatives and action, celebrate women's achievements, raise awareness, highlight gender parity gains and more.</a:t>
            </a:r>
            <a:r>
              <a:rPr lang="pl-PL" sz="2400" i="0" dirty="0">
                <a:solidFill>
                  <a:srgbClr val="46286E"/>
                </a:solidFill>
                <a:effectLst/>
                <a:latin typeface="-apple-system"/>
              </a:rPr>
              <a:t> It </a:t>
            </a:r>
            <a:r>
              <a:rPr lang="en-US" sz="2400" i="0" dirty="0">
                <a:solidFill>
                  <a:srgbClr val="46286E"/>
                </a:solidFill>
                <a:effectLst/>
                <a:latin typeface="-apple-system"/>
              </a:rPr>
              <a:t>is a global day celebrating the social, economic, cultural and political achievements of women.</a:t>
            </a:r>
          </a:p>
          <a:p>
            <a:pPr algn="ctr"/>
            <a:endParaRPr lang="pl-PL" sz="4000" b="1" i="0" dirty="0">
              <a:solidFill>
                <a:srgbClr val="46286E"/>
              </a:solidFill>
              <a:effectLst/>
              <a:latin typeface="-apple-system"/>
            </a:endParaRPr>
          </a:p>
          <a:p>
            <a:pPr algn="ctr"/>
            <a:r>
              <a:rPr lang="en-US" sz="2400" i="0" dirty="0">
                <a:solidFill>
                  <a:srgbClr val="46286E"/>
                </a:solidFill>
                <a:effectLst/>
                <a:latin typeface="-apple-system"/>
              </a:rPr>
              <a:t>A</a:t>
            </a:r>
            <a:r>
              <a:rPr lang="en-US" sz="2800" b="1" i="0" dirty="0">
                <a:solidFill>
                  <a:srgbClr val="46286E"/>
                </a:solidFill>
                <a:effectLst/>
                <a:latin typeface="-apple-system"/>
              </a:rPr>
              <a:t> challenged </a:t>
            </a:r>
            <a:r>
              <a:rPr lang="en-US" sz="2400" i="0" dirty="0">
                <a:solidFill>
                  <a:srgbClr val="46286E"/>
                </a:solidFill>
                <a:effectLst/>
                <a:latin typeface="-apple-system"/>
              </a:rPr>
              <a:t>world is an alert world and from challenge comes change.</a:t>
            </a:r>
            <a:endParaRPr lang="pl-PL" sz="2400" i="0" dirty="0">
              <a:solidFill>
                <a:srgbClr val="46286E"/>
              </a:solidFill>
              <a:effectLst/>
              <a:latin typeface="-apple-system"/>
            </a:endParaRPr>
          </a:p>
          <a:p>
            <a:r>
              <a:rPr lang="pl-PL" sz="2800" dirty="0">
                <a:solidFill>
                  <a:srgbClr val="46286E"/>
                </a:solidFill>
                <a:latin typeface="-apple-system"/>
              </a:rPr>
              <a:t>				</a:t>
            </a:r>
            <a:r>
              <a:rPr lang="en-US" sz="2400" b="0" i="0" dirty="0">
                <a:solidFill>
                  <a:srgbClr val="46286E"/>
                </a:solidFill>
                <a:effectLst/>
                <a:latin typeface="-apple-system"/>
              </a:rPr>
              <a:t>So let's all </a:t>
            </a:r>
            <a:r>
              <a:rPr lang="en-US" sz="2400" b="1" i="0" dirty="0">
                <a:solidFill>
                  <a:srgbClr val="46286E"/>
                </a:solidFill>
                <a:effectLst/>
                <a:latin typeface="-apple-system"/>
              </a:rPr>
              <a:t>choose to challenge.</a:t>
            </a:r>
            <a:endParaRPr lang="pl-PL" sz="2400" b="1" i="0" dirty="0">
              <a:solidFill>
                <a:srgbClr val="46286E"/>
              </a:solidFill>
              <a:effectLst/>
              <a:latin typeface="-apple-system"/>
            </a:endParaRPr>
          </a:p>
          <a:p>
            <a:pPr algn="ctr"/>
            <a:endParaRPr lang="en-US" sz="2800" b="0" i="0" dirty="0">
              <a:solidFill>
                <a:srgbClr val="46286E"/>
              </a:solidFill>
              <a:effectLst/>
              <a:latin typeface="-apple-system"/>
            </a:endParaRPr>
          </a:p>
          <a:p>
            <a:r>
              <a:rPr lang="en-US" sz="2400" b="1" i="0" dirty="0">
                <a:solidFill>
                  <a:srgbClr val="46286E"/>
                </a:solidFill>
                <a:effectLst/>
                <a:latin typeface="-apple-system"/>
              </a:rPr>
              <a:t>How will you help forge a gender equal world?</a:t>
            </a:r>
            <a:r>
              <a:rPr lang="pl-PL" sz="2400" b="1" i="0" dirty="0">
                <a:solidFill>
                  <a:srgbClr val="46286E"/>
                </a:solidFill>
                <a:effectLst/>
                <a:latin typeface="-apple-system"/>
              </a:rPr>
              <a:t>    </a:t>
            </a:r>
            <a:br>
              <a:rPr lang="en-US" sz="2800" b="1" i="0" dirty="0">
                <a:solidFill>
                  <a:srgbClr val="46286E"/>
                </a:solidFill>
                <a:effectLst/>
                <a:latin typeface="-apple-system"/>
              </a:rPr>
            </a:br>
            <a:r>
              <a:rPr lang="pl-PL" sz="2800" b="1" i="0" dirty="0">
                <a:solidFill>
                  <a:srgbClr val="46286E"/>
                </a:solidFill>
                <a:effectLst/>
                <a:latin typeface="-apple-system"/>
              </a:rPr>
              <a:t>	</a:t>
            </a:r>
            <a:r>
              <a:rPr lang="en-US" sz="2400" b="0" i="0" dirty="0">
                <a:solidFill>
                  <a:srgbClr val="46286E"/>
                </a:solidFill>
                <a:effectLst/>
                <a:latin typeface="-apple-system"/>
              </a:rPr>
              <a:t>Celebrate women's achievement.</a:t>
            </a:r>
            <a:endParaRPr lang="pl-PL" sz="2400" b="0" i="0" dirty="0">
              <a:solidFill>
                <a:srgbClr val="46286E"/>
              </a:solidFill>
              <a:effectLst/>
              <a:latin typeface="-apple-system"/>
            </a:endParaRPr>
          </a:p>
          <a:p>
            <a:r>
              <a:rPr lang="pl-PL" sz="2400" b="0" i="0" dirty="0">
                <a:solidFill>
                  <a:srgbClr val="46286E"/>
                </a:solidFill>
                <a:effectLst/>
                <a:latin typeface="-apple-system"/>
              </a:rPr>
              <a:t>		</a:t>
            </a:r>
            <a:r>
              <a:rPr lang="en-US" sz="2400" b="0" i="0" dirty="0">
                <a:solidFill>
                  <a:srgbClr val="46286E"/>
                </a:solidFill>
                <a:effectLst/>
                <a:latin typeface="-apple-system"/>
              </a:rPr>
              <a:t>Raise awareness against bias</a:t>
            </a:r>
            <a:r>
              <a:rPr lang="pl-PL" sz="2400" b="0" i="0" dirty="0">
                <a:solidFill>
                  <a:srgbClr val="46286E"/>
                </a:solidFill>
                <a:effectLst/>
                <a:latin typeface="-apple-system"/>
              </a:rPr>
              <a:t> (</a:t>
            </a:r>
            <a:r>
              <a:rPr lang="pl-PL" sz="2400" b="0" i="0" dirty="0" err="1">
                <a:solidFill>
                  <a:srgbClr val="46286E"/>
                </a:solidFill>
                <a:effectLst/>
                <a:latin typeface="-apple-system"/>
              </a:rPr>
              <a:t>see</a:t>
            </a:r>
            <a:r>
              <a:rPr lang="pl-PL" sz="2400" b="0" i="0" dirty="0">
                <a:solidFill>
                  <a:srgbClr val="46286E"/>
                </a:solidFill>
                <a:effectLst/>
                <a:latin typeface="-apple-system"/>
              </a:rPr>
              <a:t> </a:t>
            </a:r>
            <a:r>
              <a:rPr lang="pl-PL" sz="2400" b="0" i="0" dirty="0" err="1">
                <a:solidFill>
                  <a:srgbClr val="46286E"/>
                </a:solidFill>
                <a:effectLst/>
                <a:latin typeface="-apple-system"/>
              </a:rPr>
              <a:t>next</a:t>
            </a:r>
            <a:r>
              <a:rPr lang="pl-PL" sz="2400" b="0" i="0" dirty="0">
                <a:solidFill>
                  <a:srgbClr val="46286E"/>
                </a:solidFill>
                <a:effectLst/>
                <a:latin typeface="-apple-system"/>
              </a:rPr>
              <a:t> </a:t>
            </a:r>
            <a:r>
              <a:rPr lang="pl-PL" sz="2400" b="0" i="0" dirty="0" err="1">
                <a:solidFill>
                  <a:srgbClr val="46286E"/>
                </a:solidFill>
                <a:effectLst/>
                <a:latin typeface="-apple-system"/>
              </a:rPr>
              <a:t>page</a:t>
            </a:r>
            <a:r>
              <a:rPr lang="pl-PL" sz="2400" b="0" i="0" dirty="0">
                <a:solidFill>
                  <a:srgbClr val="46286E"/>
                </a:solidFill>
                <a:effectLst/>
                <a:latin typeface="-apple-system"/>
              </a:rPr>
              <a:t> for </a:t>
            </a:r>
            <a:r>
              <a:rPr lang="pl-PL" sz="2400" b="0" i="0" dirty="0" err="1">
                <a:solidFill>
                  <a:srgbClr val="46286E"/>
                </a:solidFill>
                <a:effectLst/>
                <a:latin typeface="-apple-system"/>
              </a:rPr>
              <a:t>explanation</a:t>
            </a:r>
            <a:r>
              <a:rPr lang="pl-PL" sz="2400" b="0" i="0" dirty="0">
                <a:solidFill>
                  <a:srgbClr val="46286E"/>
                </a:solidFill>
                <a:effectLst/>
                <a:latin typeface="-apple-system"/>
              </a:rPr>
              <a:t>)</a:t>
            </a:r>
            <a:r>
              <a:rPr lang="en-US" sz="2400" b="0" i="0" dirty="0">
                <a:solidFill>
                  <a:srgbClr val="46286E"/>
                </a:solidFill>
                <a:effectLst/>
                <a:latin typeface="-apple-system"/>
              </a:rPr>
              <a:t> </a:t>
            </a:r>
            <a:endParaRPr lang="pl-PL" sz="2400" b="0" i="0" dirty="0">
              <a:solidFill>
                <a:srgbClr val="46286E"/>
              </a:solidFill>
              <a:effectLst/>
              <a:latin typeface="-apple-system"/>
            </a:endParaRPr>
          </a:p>
          <a:p>
            <a:r>
              <a:rPr lang="pl-PL" sz="2400" b="0" i="0" dirty="0">
                <a:solidFill>
                  <a:srgbClr val="46286E"/>
                </a:solidFill>
                <a:effectLst/>
                <a:latin typeface="-apple-system"/>
              </a:rPr>
              <a:t>			</a:t>
            </a:r>
            <a:r>
              <a:rPr lang="en-US" sz="2400" b="0" i="0" dirty="0">
                <a:solidFill>
                  <a:srgbClr val="46286E"/>
                </a:solidFill>
                <a:effectLst/>
                <a:latin typeface="-apple-system"/>
              </a:rPr>
              <a:t>Take action for equality.</a:t>
            </a:r>
          </a:p>
        </p:txBody>
      </p:sp>
      <p:sp>
        <p:nvSpPr>
          <p:cNvPr id="6" name="Strzałka: w prawo 5">
            <a:extLst>
              <a:ext uri="{FF2B5EF4-FFF2-40B4-BE49-F238E27FC236}">
                <a16:creationId xmlns:a16="http://schemas.microsoft.com/office/drawing/2014/main" id="{47F898BA-B04B-4E9A-AD4E-2FB8042EFA09}"/>
              </a:ext>
            </a:extLst>
          </p:cNvPr>
          <p:cNvSpPr/>
          <p:nvPr/>
        </p:nvSpPr>
        <p:spPr>
          <a:xfrm>
            <a:off x="10828232" y="5604438"/>
            <a:ext cx="1182505" cy="1081929"/>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ln>
                  <a:solidFill>
                    <a:schemeClr val="accent1">
                      <a:shade val="50000"/>
                    </a:schemeClr>
                  </a:solidFill>
                </a:ln>
              </a:rPr>
              <a:t>Click</a:t>
            </a:r>
            <a:endParaRPr lang="pl-PL" dirty="0">
              <a:ln>
                <a:solidFill>
                  <a:schemeClr val="accent1">
                    <a:shade val="50000"/>
                  </a:schemeClr>
                </a:solidFill>
              </a:ln>
            </a:endParaRPr>
          </a:p>
        </p:txBody>
      </p:sp>
    </p:spTree>
    <p:extLst>
      <p:ext uri="{BB962C8B-B14F-4D97-AF65-F5344CB8AC3E}">
        <p14:creationId xmlns:p14="http://schemas.microsoft.com/office/powerpoint/2010/main" val="171041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08A61B1A-5BD3-4172-AC73-78AB6FA59A4E}"/>
              </a:ext>
            </a:extLst>
          </p:cNvPr>
          <p:cNvSpPr txBox="1"/>
          <p:nvPr/>
        </p:nvSpPr>
        <p:spPr>
          <a:xfrm>
            <a:off x="993913" y="548558"/>
            <a:ext cx="10204173" cy="2215991"/>
          </a:xfrm>
          <a:prstGeom prst="rect">
            <a:avLst/>
          </a:prstGeom>
          <a:noFill/>
        </p:spPr>
        <p:txBody>
          <a:bodyPr wrap="square">
            <a:spAutoFit/>
          </a:bodyPr>
          <a:lstStyle/>
          <a:p>
            <a:r>
              <a:rPr lang="en-US" sz="2400" b="1" i="0" dirty="0">
                <a:solidFill>
                  <a:srgbClr val="212529"/>
                </a:solidFill>
                <a:effectLst/>
                <a:latin typeface="-apple-system"/>
              </a:rPr>
              <a:t>Bias is holding women back in the workplace</a:t>
            </a:r>
            <a:endParaRPr lang="pl-PL" sz="2400" b="1" i="0" dirty="0">
              <a:solidFill>
                <a:srgbClr val="212529"/>
              </a:solidFill>
              <a:effectLst/>
              <a:latin typeface="-apple-system"/>
            </a:endParaRPr>
          </a:p>
          <a:p>
            <a:r>
              <a:rPr lang="en-US" sz="2400" b="0" i="0" dirty="0">
                <a:solidFill>
                  <a:srgbClr val="212529"/>
                </a:solidFill>
                <a:effectLst/>
                <a:latin typeface="-apple-system"/>
              </a:rPr>
              <a:t>73% of women experience bias at work</a:t>
            </a:r>
            <a:r>
              <a:rPr lang="pl-PL" sz="2400" b="0" i="0" dirty="0">
                <a:solidFill>
                  <a:srgbClr val="212529"/>
                </a:solidFill>
                <a:effectLst/>
                <a:latin typeface="-apple-system"/>
              </a:rPr>
              <a:t>. Less th</a:t>
            </a:r>
            <a:r>
              <a:rPr lang="en-GB" sz="2400" b="0" i="0" dirty="0">
                <a:solidFill>
                  <a:srgbClr val="212529"/>
                </a:solidFill>
                <a:effectLst/>
                <a:latin typeface="-apple-system"/>
              </a:rPr>
              <a:t>a</a:t>
            </a:r>
            <a:r>
              <a:rPr lang="pl-PL" sz="2400" b="0" i="0" dirty="0">
                <a:solidFill>
                  <a:srgbClr val="212529"/>
                </a:solidFill>
                <a:effectLst/>
                <a:latin typeface="-apple-system"/>
              </a:rPr>
              <a:t>n one</a:t>
            </a:r>
            <a:r>
              <a:rPr lang="en-US" sz="2400" b="0" i="0" dirty="0">
                <a:solidFill>
                  <a:srgbClr val="212529"/>
                </a:solidFill>
                <a:effectLst/>
                <a:latin typeface="-apple-system"/>
              </a:rPr>
              <a:t> third of employees are able to recognize bias. Whether deliberate or unconscious, bias makes it harder for women to get hired and promoted and negatively impacts their day-to-day work experiences</a:t>
            </a:r>
            <a:endParaRPr lang="pl-PL" sz="2400" b="1" dirty="0">
              <a:solidFill>
                <a:srgbClr val="212529"/>
              </a:solidFill>
              <a:latin typeface="-apple-system"/>
            </a:endParaRPr>
          </a:p>
          <a:p>
            <a:endParaRPr lang="pl-PL" dirty="0"/>
          </a:p>
        </p:txBody>
      </p:sp>
      <p:sp>
        <p:nvSpPr>
          <p:cNvPr id="7" name="pole tekstowe 6">
            <a:extLst>
              <a:ext uri="{FF2B5EF4-FFF2-40B4-BE49-F238E27FC236}">
                <a16:creationId xmlns:a16="http://schemas.microsoft.com/office/drawing/2014/main" id="{5D0DD77F-822A-459A-8BF3-8A18AF497747}"/>
              </a:ext>
            </a:extLst>
          </p:cNvPr>
          <p:cNvSpPr txBox="1"/>
          <p:nvPr/>
        </p:nvSpPr>
        <p:spPr>
          <a:xfrm>
            <a:off x="993913" y="3895753"/>
            <a:ext cx="10098157" cy="2616101"/>
          </a:xfrm>
          <a:prstGeom prst="rect">
            <a:avLst/>
          </a:prstGeom>
          <a:noFill/>
        </p:spPr>
        <p:txBody>
          <a:bodyPr wrap="square">
            <a:spAutoFit/>
          </a:bodyPr>
          <a:lstStyle/>
          <a:p>
            <a:pPr algn="l"/>
            <a:r>
              <a:rPr lang="pl-PL" sz="2400" dirty="0" err="1">
                <a:solidFill>
                  <a:srgbClr val="212529"/>
                </a:solidFill>
                <a:latin typeface="-apple-system"/>
              </a:rPr>
              <a:t>There</a:t>
            </a:r>
            <a:r>
              <a:rPr lang="pl-PL" sz="2400" dirty="0">
                <a:solidFill>
                  <a:srgbClr val="212529"/>
                </a:solidFill>
                <a:latin typeface="-apple-system"/>
              </a:rPr>
              <a:t> </a:t>
            </a:r>
            <a:r>
              <a:rPr lang="pl-PL" sz="2400" dirty="0" err="1">
                <a:solidFill>
                  <a:srgbClr val="212529"/>
                </a:solidFill>
                <a:latin typeface="-apple-system"/>
              </a:rPr>
              <a:t>are</a:t>
            </a:r>
            <a:r>
              <a:rPr lang="pl-PL" sz="2400" dirty="0">
                <a:solidFill>
                  <a:srgbClr val="212529"/>
                </a:solidFill>
                <a:latin typeface="-apple-system"/>
              </a:rPr>
              <a:t> </a:t>
            </a:r>
            <a:r>
              <a:rPr lang="en-GB" sz="2400" dirty="0">
                <a:solidFill>
                  <a:srgbClr val="212529"/>
                </a:solidFill>
                <a:latin typeface="-apple-system"/>
              </a:rPr>
              <a:t>always</a:t>
            </a:r>
            <a:r>
              <a:rPr lang="pl-PL" sz="2400" dirty="0">
                <a:solidFill>
                  <a:srgbClr val="212529"/>
                </a:solidFill>
                <a:latin typeface="-apple-system"/>
              </a:rPr>
              <a:t> the same </a:t>
            </a:r>
            <a:r>
              <a:rPr lang="pl-PL" sz="2400" dirty="0" err="1">
                <a:solidFill>
                  <a:srgbClr val="212529"/>
                </a:solidFill>
                <a:latin typeface="-apple-system"/>
              </a:rPr>
              <a:t>colours</a:t>
            </a:r>
            <a:r>
              <a:rPr lang="en-US" sz="2400" b="0" i="0" dirty="0">
                <a:solidFill>
                  <a:srgbClr val="212529"/>
                </a:solidFill>
                <a:effectLst/>
                <a:latin typeface="-apple-system"/>
              </a:rPr>
              <a:t> </a:t>
            </a:r>
            <a:r>
              <a:rPr lang="en-US" sz="2400" b="0" i="0" dirty="0" err="1">
                <a:solidFill>
                  <a:srgbClr val="212529"/>
                </a:solidFill>
                <a:effectLst/>
                <a:latin typeface="-apple-system"/>
              </a:rPr>
              <a:t>symboli</a:t>
            </a:r>
            <a:r>
              <a:rPr lang="pl-PL" sz="2400" b="0" i="0" dirty="0" err="1">
                <a:solidFill>
                  <a:srgbClr val="212529"/>
                </a:solidFill>
                <a:effectLst/>
                <a:latin typeface="-apple-system"/>
              </a:rPr>
              <a:t>sing</a:t>
            </a:r>
            <a:r>
              <a:rPr lang="en-US" sz="2400" b="0" i="0" dirty="0">
                <a:solidFill>
                  <a:srgbClr val="212529"/>
                </a:solidFill>
                <a:effectLst/>
                <a:latin typeface="-apple-system"/>
              </a:rPr>
              <a:t> International Women's Day</a:t>
            </a:r>
            <a:r>
              <a:rPr lang="pl-PL" sz="2400" dirty="0">
                <a:solidFill>
                  <a:srgbClr val="212529"/>
                </a:solidFill>
                <a:latin typeface="-apple-system"/>
              </a:rPr>
              <a:t>: </a:t>
            </a:r>
          </a:p>
          <a:p>
            <a:pPr algn="l"/>
            <a:endParaRPr lang="pl-PL" sz="2400" dirty="0">
              <a:solidFill>
                <a:srgbClr val="212529"/>
              </a:solidFill>
              <a:latin typeface="-apple-system"/>
            </a:endParaRPr>
          </a:p>
          <a:p>
            <a:pPr algn="l"/>
            <a:r>
              <a:rPr lang="en-US" sz="2400" b="1" i="0" dirty="0">
                <a:solidFill>
                  <a:srgbClr val="212529"/>
                </a:solidFill>
                <a:effectLst/>
                <a:latin typeface="-apple-system"/>
              </a:rPr>
              <a:t>Purple</a:t>
            </a:r>
            <a:r>
              <a:rPr lang="en-US" sz="2400" b="0" i="0" dirty="0">
                <a:solidFill>
                  <a:srgbClr val="212529"/>
                </a:solidFill>
                <a:effectLst/>
                <a:latin typeface="-apple-system"/>
              </a:rPr>
              <a:t> signifies justice and dignity. </a:t>
            </a:r>
            <a:endParaRPr lang="pl-PL" sz="2400" b="0" i="0" dirty="0">
              <a:solidFill>
                <a:srgbClr val="212529"/>
              </a:solidFill>
              <a:effectLst/>
              <a:latin typeface="-apple-system"/>
            </a:endParaRPr>
          </a:p>
          <a:p>
            <a:pPr algn="l"/>
            <a:r>
              <a:rPr lang="en-US" sz="2400" b="1" i="0" dirty="0">
                <a:solidFill>
                  <a:srgbClr val="212529"/>
                </a:solidFill>
                <a:effectLst/>
                <a:latin typeface="-apple-system"/>
              </a:rPr>
              <a:t>Green</a:t>
            </a:r>
            <a:r>
              <a:rPr lang="en-US" sz="2400" b="0" i="0" dirty="0">
                <a:solidFill>
                  <a:srgbClr val="212529"/>
                </a:solidFill>
                <a:effectLst/>
                <a:latin typeface="-apple-system"/>
              </a:rPr>
              <a:t> </a:t>
            </a:r>
            <a:r>
              <a:rPr lang="en-US" sz="2400" b="0" i="0" dirty="0" err="1">
                <a:solidFill>
                  <a:srgbClr val="212529"/>
                </a:solidFill>
                <a:effectLst/>
                <a:latin typeface="-apple-system"/>
              </a:rPr>
              <a:t>symboli</a:t>
            </a:r>
            <a:r>
              <a:rPr lang="pl-PL" sz="2400" b="0" i="0" dirty="0">
                <a:solidFill>
                  <a:srgbClr val="212529"/>
                </a:solidFill>
                <a:effectLst/>
                <a:latin typeface="-apple-system"/>
              </a:rPr>
              <a:t>s</a:t>
            </a:r>
            <a:r>
              <a:rPr lang="en-US" sz="2400" b="0" i="0" dirty="0">
                <a:solidFill>
                  <a:srgbClr val="212529"/>
                </a:solidFill>
                <a:effectLst/>
                <a:latin typeface="-apple-system"/>
              </a:rPr>
              <a:t>es hope. </a:t>
            </a:r>
            <a:endParaRPr lang="pl-PL" sz="2400" b="0" i="0" dirty="0">
              <a:solidFill>
                <a:srgbClr val="212529"/>
              </a:solidFill>
              <a:effectLst/>
              <a:latin typeface="-apple-system"/>
            </a:endParaRPr>
          </a:p>
          <a:p>
            <a:pPr algn="l"/>
            <a:r>
              <a:rPr lang="en-US" sz="2400" b="1" i="0" dirty="0">
                <a:solidFill>
                  <a:srgbClr val="212529"/>
                </a:solidFill>
                <a:effectLst/>
                <a:latin typeface="-apple-system"/>
              </a:rPr>
              <a:t>White</a:t>
            </a:r>
            <a:r>
              <a:rPr lang="en-US" sz="2400" b="0" i="0" dirty="0">
                <a:solidFill>
                  <a:srgbClr val="212529"/>
                </a:solidFill>
                <a:effectLst/>
                <a:latin typeface="-apple-system"/>
              </a:rPr>
              <a:t> represents purity, albeit a controversial concept. </a:t>
            </a:r>
            <a:endParaRPr lang="pl-PL" sz="2400" b="0" i="0" dirty="0">
              <a:solidFill>
                <a:srgbClr val="212529"/>
              </a:solidFill>
              <a:effectLst/>
              <a:latin typeface="-apple-system"/>
            </a:endParaRPr>
          </a:p>
          <a:p>
            <a:pPr algn="l"/>
            <a:endParaRPr lang="pl-PL" sz="2400" dirty="0">
              <a:solidFill>
                <a:srgbClr val="212529"/>
              </a:solidFill>
              <a:latin typeface="-apple-system"/>
            </a:endParaRPr>
          </a:p>
          <a:p>
            <a:pPr algn="l"/>
            <a:r>
              <a:rPr lang="en-US" sz="2000" b="0" i="0" dirty="0">
                <a:solidFill>
                  <a:srgbClr val="212529"/>
                </a:solidFill>
                <a:effectLst/>
                <a:latin typeface="-apple-system"/>
              </a:rPr>
              <a:t>The colors originated from the Women's Social and Political Union (WSPU) in the UK in 1908.</a:t>
            </a:r>
          </a:p>
        </p:txBody>
      </p:sp>
      <p:pic>
        <p:nvPicPr>
          <p:cNvPr id="1026" name="Picture 2" descr="International Women's Day">
            <a:extLst>
              <a:ext uri="{FF2B5EF4-FFF2-40B4-BE49-F238E27FC236}">
                <a16:creationId xmlns:a16="http://schemas.microsoft.com/office/drawing/2014/main" id="{A4FB4DF1-12F5-43E7-9A91-A9952096B7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0093" y="2917508"/>
            <a:ext cx="6825795" cy="825285"/>
          </a:xfrm>
          <a:prstGeom prst="rect">
            <a:avLst/>
          </a:prstGeom>
          <a:solidFill>
            <a:schemeClr val="accent6">
              <a:lumMod val="60000"/>
              <a:lumOff val="40000"/>
            </a:schemeClr>
          </a:solidFill>
        </p:spPr>
      </p:pic>
      <p:pic>
        <p:nvPicPr>
          <p:cNvPr id="8" name="Obraz 7">
            <a:extLst>
              <a:ext uri="{FF2B5EF4-FFF2-40B4-BE49-F238E27FC236}">
                <a16:creationId xmlns:a16="http://schemas.microsoft.com/office/drawing/2014/main" id="{B81796F4-6DFA-4AA5-AEE5-AA81B092CD06}"/>
              </a:ext>
            </a:extLst>
          </p:cNvPr>
          <p:cNvPicPr>
            <a:picLocks noChangeAspect="1"/>
          </p:cNvPicPr>
          <p:nvPr/>
        </p:nvPicPr>
        <p:blipFill>
          <a:blip r:embed="rId3"/>
          <a:stretch>
            <a:fillRect/>
          </a:stretch>
        </p:blipFill>
        <p:spPr>
          <a:xfrm>
            <a:off x="10934157" y="5187681"/>
            <a:ext cx="1201016" cy="1121761"/>
          </a:xfrm>
          <a:prstGeom prst="rect">
            <a:avLst/>
          </a:prstGeom>
        </p:spPr>
      </p:pic>
    </p:spTree>
    <p:extLst>
      <p:ext uri="{BB962C8B-B14F-4D97-AF65-F5344CB8AC3E}">
        <p14:creationId xmlns:p14="http://schemas.microsoft.com/office/powerpoint/2010/main" val="112478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E64AFD3E-567E-4CF3-B711-024590C4C3C1}"/>
              </a:ext>
            </a:extLst>
          </p:cNvPr>
          <p:cNvSpPr txBox="1"/>
          <p:nvPr/>
        </p:nvSpPr>
        <p:spPr>
          <a:xfrm>
            <a:off x="1046922" y="1085677"/>
            <a:ext cx="10124660" cy="923330"/>
          </a:xfrm>
          <a:prstGeom prst="rect">
            <a:avLst/>
          </a:prstGeom>
          <a:noFill/>
        </p:spPr>
        <p:txBody>
          <a:bodyPr wrap="square">
            <a:spAutoFit/>
          </a:bodyPr>
          <a:lstStyle/>
          <a:p>
            <a:endParaRPr lang="pl-PL" dirty="0">
              <a:hlinkClick r:id="rId2"/>
            </a:endParaRPr>
          </a:p>
          <a:p>
            <a:r>
              <a:rPr lang="pl-PL" dirty="0">
                <a:hlinkClick r:id="rId2"/>
              </a:rPr>
              <a:t>https://www.internationalwomensday.com/Activity/15586/The-history-of-IWD</a:t>
            </a:r>
            <a:endParaRPr lang="pl-PL" dirty="0"/>
          </a:p>
          <a:p>
            <a:endParaRPr lang="pl-PL" dirty="0"/>
          </a:p>
        </p:txBody>
      </p:sp>
      <p:sp>
        <p:nvSpPr>
          <p:cNvPr id="11" name="pole tekstowe 10">
            <a:extLst>
              <a:ext uri="{FF2B5EF4-FFF2-40B4-BE49-F238E27FC236}">
                <a16:creationId xmlns:a16="http://schemas.microsoft.com/office/drawing/2014/main" id="{4956299E-CD55-4306-935D-CFFEA6C773A2}"/>
              </a:ext>
            </a:extLst>
          </p:cNvPr>
          <p:cNvSpPr txBox="1"/>
          <p:nvPr/>
        </p:nvSpPr>
        <p:spPr>
          <a:xfrm>
            <a:off x="1046922" y="642475"/>
            <a:ext cx="10257182" cy="830997"/>
          </a:xfrm>
          <a:prstGeom prst="rect">
            <a:avLst/>
          </a:prstGeom>
          <a:noFill/>
        </p:spPr>
        <p:txBody>
          <a:bodyPr wrap="square">
            <a:spAutoFit/>
          </a:bodyPr>
          <a:lstStyle/>
          <a:p>
            <a:r>
              <a:rPr lang="en-US" sz="2400" dirty="0"/>
              <a:t>If you want to read more facts about </a:t>
            </a:r>
            <a:r>
              <a:rPr lang="pl-PL" sz="2400" dirty="0" err="1"/>
              <a:t>over</a:t>
            </a:r>
            <a:r>
              <a:rPr lang="pl-PL" sz="2400" dirty="0"/>
              <a:t> </a:t>
            </a:r>
            <a:r>
              <a:rPr lang="en-GB" sz="2400" dirty="0"/>
              <a:t>a</a:t>
            </a:r>
            <a:r>
              <a:rPr lang="pl-PL" sz="2400" dirty="0"/>
              <a:t> </a:t>
            </a:r>
            <a:r>
              <a:rPr lang="en-GB" sz="2400" dirty="0"/>
              <a:t>hundred</a:t>
            </a:r>
            <a:r>
              <a:rPr lang="pl-PL" sz="2400" dirty="0"/>
              <a:t> </a:t>
            </a:r>
            <a:r>
              <a:rPr lang="pl-PL" sz="2400" dirty="0" err="1"/>
              <a:t>years</a:t>
            </a:r>
            <a:r>
              <a:rPr lang="pl-PL" sz="2400" dirty="0"/>
              <a:t> </a:t>
            </a:r>
            <a:r>
              <a:rPr lang="en-GB" sz="2400"/>
              <a:t>of </a:t>
            </a:r>
            <a:r>
              <a:rPr lang="en-US" sz="2400"/>
              <a:t>history</a:t>
            </a:r>
            <a:r>
              <a:rPr lang="pl-PL" sz="2400" dirty="0"/>
              <a:t> of</a:t>
            </a:r>
            <a:r>
              <a:rPr lang="en-US" sz="2400" dirty="0"/>
              <a:t> the  International Women’s Day please visit:</a:t>
            </a:r>
          </a:p>
        </p:txBody>
      </p:sp>
      <p:sp>
        <p:nvSpPr>
          <p:cNvPr id="15" name="pole tekstowe 14">
            <a:extLst>
              <a:ext uri="{FF2B5EF4-FFF2-40B4-BE49-F238E27FC236}">
                <a16:creationId xmlns:a16="http://schemas.microsoft.com/office/drawing/2014/main" id="{B9DBB9ED-1702-461C-9852-397328F11D96}"/>
              </a:ext>
            </a:extLst>
          </p:cNvPr>
          <p:cNvSpPr txBox="1"/>
          <p:nvPr/>
        </p:nvSpPr>
        <p:spPr>
          <a:xfrm>
            <a:off x="1046922" y="2123002"/>
            <a:ext cx="9859617"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t>For </a:t>
            </a:r>
            <a:r>
              <a:rPr lang="pl-PL" sz="2400" dirty="0" err="1"/>
              <a:t>more</a:t>
            </a:r>
            <a:r>
              <a:rPr lang="pl-PL" sz="2400" dirty="0"/>
              <a:t> </a:t>
            </a:r>
            <a:r>
              <a:rPr lang="pl-PL" sz="2400" dirty="0" err="1"/>
              <a:t>information</a:t>
            </a:r>
            <a:r>
              <a:rPr lang="pl-PL" sz="2400" dirty="0"/>
              <a:t> </a:t>
            </a:r>
            <a:r>
              <a:rPr lang="pl-PL" sz="2400" dirty="0" err="1"/>
              <a:t>about</a:t>
            </a:r>
            <a:r>
              <a:rPr lang="pl-PL" sz="2400" dirty="0"/>
              <a:t> </a:t>
            </a:r>
            <a:r>
              <a:rPr lang="pl-PL" sz="2400" dirty="0" err="1"/>
              <a:t>events</a:t>
            </a:r>
            <a:r>
              <a:rPr lang="pl-PL" sz="2400" dirty="0"/>
              <a:t>, </a:t>
            </a:r>
            <a:r>
              <a:rPr lang="pl-PL" sz="2400" dirty="0" err="1"/>
              <a:t>access</a:t>
            </a:r>
            <a:r>
              <a:rPr lang="pl-PL" sz="2400" dirty="0"/>
              <a:t> </a:t>
            </a:r>
            <a:r>
              <a:rPr lang="pl-PL" sz="2400" dirty="0" err="1"/>
              <a:t>resources</a:t>
            </a:r>
            <a:r>
              <a:rPr lang="pl-PL" sz="2400" dirty="0"/>
              <a:t> and </a:t>
            </a:r>
            <a:r>
              <a:rPr lang="pl-PL" sz="2400" dirty="0" err="1"/>
              <a:t>many</a:t>
            </a:r>
            <a:r>
              <a:rPr lang="pl-PL" sz="2400" dirty="0"/>
              <a:t> </a:t>
            </a:r>
            <a:r>
              <a:rPr lang="pl-PL" sz="2400" dirty="0" err="1"/>
              <a:t>more</a:t>
            </a:r>
            <a:r>
              <a:rPr lang="pl-PL" sz="2400" dirty="0"/>
              <a:t>, </a:t>
            </a:r>
            <a:r>
              <a:rPr lang="pl-PL" sz="2400" dirty="0" err="1"/>
              <a:t>please</a:t>
            </a:r>
            <a:r>
              <a:rPr lang="pl-PL" sz="2400" dirty="0"/>
              <a:t> </a:t>
            </a:r>
            <a:r>
              <a:rPr lang="pl-PL" sz="2400" dirty="0" err="1"/>
              <a:t>visit</a:t>
            </a:r>
            <a:r>
              <a:rPr lang="pl-PL" sz="2400" dirty="0"/>
              <a:t>: </a:t>
            </a: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https://www.internationalwomensday.com/</a:t>
            </a: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n-US" sz="2400" dirty="0"/>
          </a:p>
        </p:txBody>
      </p:sp>
      <p:sp>
        <p:nvSpPr>
          <p:cNvPr id="21" name="pole tekstowe 20">
            <a:extLst>
              <a:ext uri="{FF2B5EF4-FFF2-40B4-BE49-F238E27FC236}">
                <a16:creationId xmlns:a16="http://schemas.microsoft.com/office/drawing/2014/main" id="{BB634F79-4D04-465F-A001-C92AB546912E}"/>
              </a:ext>
            </a:extLst>
          </p:cNvPr>
          <p:cNvSpPr txBox="1"/>
          <p:nvPr/>
        </p:nvSpPr>
        <p:spPr>
          <a:xfrm>
            <a:off x="1950203" y="3293166"/>
            <a:ext cx="8291594" cy="461665"/>
          </a:xfrm>
          <a:prstGeom prst="rect">
            <a:avLst/>
          </a:prstGeom>
          <a:noFill/>
        </p:spPr>
        <p:txBody>
          <a:bodyPr wrap="square">
            <a:spAutoFit/>
          </a:bodyPr>
          <a:lstStyle/>
          <a:p>
            <a:r>
              <a:rPr lang="pl-PL" sz="2400" dirty="0" err="1"/>
              <a:t>Before</a:t>
            </a:r>
            <a:r>
              <a:rPr lang="pl-PL" sz="2400" dirty="0"/>
              <a:t> we </a:t>
            </a:r>
            <a:r>
              <a:rPr lang="pl-PL" sz="2400" dirty="0" err="1"/>
              <a:t>finish</a:t>
            </a:r>
            <a:r>
              <a:rPr lang="pl-PL" sz="2400" dirty="0"/>
              <a:t> </a:t>
            </a:r>
            <a:r>
              <a:rPr lang="pl-PL" sz="2400" dirty="0" err="1"/>
              <a:t>please</a:t>
            </a:r>
            <a:r>
              <a:rPr lang="pl-PL" sz="2400" dirty="0"/>
              <a:t> </a:t>
            </a:r>
            <a:r>
              <a:rPr lang="pl-PL" sz="2400" dirty="0" err="1"/>
              <a:t>click</a:t>
            </a:r>
            <a:r>
              <a:rPr lang="pl-PL" sz="2400" dirty="0"/>
              <a:t> on the </a:t>
            </a:r>
            <a:r>
              <a:rPr lang="pl-PL" sz="2400" dirty="0" err="1"/>
              <a:t>picture</a:t>
            </a:r>
            <a:r>
              <a:rPr lang="pl-PL" sz="2400" dirty="0"/>
              <a:t> </a:t>
            </a:r>
            <a:r>
              <a:rPr lang="pl-PL" sz="2400" dirty="0" err="1"/>
              <a:t>below</a:t>
            </a:r>
            <a:r>
              <a:rPr lang="pl-PL" sz="2400" dirty="0"/>
              <a:t> to </a:t>
            </a:r>
            <a:r>
              <a:rPr lang="pl-PL" sz="2400" dirty="0" err="1"/>
              <a:t>watch</a:t>
            </a:r>
            <a:r>
              <a:rPr lang="pl-PL" sz="2400" dirty="0"/>
              <a:t> video</a:t>
            </a:r>
          </a:p>
        </p:txBody>
      </p:sp>
      <p:pic>
        <p:nvPicPr>
          <p:cNvPr id="24" name="Obraz 23">
            <a:hlinkClick r:id="rId4"/>
            <a:extLst>
              <a:ext uri="{FF2B5EF4-FFF2-40B4-BE49-F238E27FC236}">
                <a16:creationId xmlns:a16="http://schemas.microsoft.com/office/drawing/2014/main" id="{4A1F3EA6-372D-4B56-8BCE-CDA7781FFCB6}"/>
              </a:ext>
            </a:extLst>
          </p:cNvPr>
          <p:cNvPicPr/>
          <p:nvPr/>
        </p:nvPicPr>
        <p:blipFill rotWithShape="1">
          <a:blip r:embed="rId5">
            <a:extLst>
              <a:ext uri="{28A0092B-C50C-407E-A947-70E740481C1C}">
                <a14:useLocalDpi xmlns:a14="http://schemas.microsoft.com/office/drawing/2010/main" val="0"/>
              </a:ext>
            </a:extLst>
          </a:blip>
          <a:srcRect t="16087" b="10101"/>
          <a:stretch/>
        </p:blipFill>
        <p:spPr>
          <a:xfrm>
            <a:off x="3831272" y="3929632"/>
            <a:ext cx="4529455" cy="1842691"/>
          </a:xfrm>
          <a:prstGeom prst="rect">
            <a:avLst/>
          </a:prstGeom>
        </p:spPr>
      </p:pic>
      <p:sp>
        <p:nvSpPr>
          <p:cNvPr id="3" name="Footer Placeholder 2">
            <a:extLst>
              <a:ext uri="{FF2B5EF4-FFF2-40B4-BE49-F238E27FC236}">
                <a16:creationId xmlns:a16="http://schemas.microsoft.com/office/drawing/2014/main" id="{7E08C90A-FFAD-4160-97ED-458545C9F923}"/>
              </a:ext>
            </a:extLst>
          </p:cNvPr>
          <p:cNvSpPr>
            <a:spLocks noGrp="1"/>
          </p:cNvSpPr>
          <p:nvPr>
            <p:ph type="ftr" sz="quarter" idx="11"/>
          </p:nvPr>
        </p:nvSpPr>
        <p:spPr>
          <a:xfrm>
            <a:off x="2729345" y="6356350"/>
            <a:ext cx="7245927" cy="365125"/>
          </a:xfrm>
        </p:spPr>
        <p:txBody>
          <a:bodyPr/>
          <a:lstStyle/>
          <a:p>
            <a:r>
              <a:rPr lang="en-GB" dirty="0"/>
              <a:t>Click on the link to the Library webpage below if you can’t open the video by clicking the image</a:t>
            </a:r>
          </a:p>
          <a:p>
            <a:r>
              <a:rPr lang="pl-PL" dirty="0">
                <a:hlinkClick r:id="rId6"/>
              </a:rPr>
              <a:t>https://www.st-thomas-of-aquins.org.uk/departments/library/</a:t>
            </a:r>
            <a:r>
              <a:rPr lang="en-GB" dirty="0"/>
              <a:t> </a:t>
            </a:r>
            <a:endParaRPr lang="pl-PL" dirty="0"/>
          </a:p>
        </p:txBody>
      </p:sp>
    </p:spTree>
    <p:extLst>
      <p:ext uri="{BB962C8B-B14F-4D97-AF65-F5344CB8AC3E}">
        <p14:creationId xmlns:p14="http://schemas.microsoft.com/office/powerpoint/2010/main" val="281703579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381</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-apple-system</vt:lpstr>
      <vt:lpstr>Arial</vt:lpstr>
      <vt:lpstr>Calibri</vt:lpstr>
      <vt:lpstr>Calibri Light</vt:lpstr>
      <vt:lpstr>Motyw pakietu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Wojnar, Magdalena</dc:creator>
  <cp:lastModifiedBy>Wojnar, Magdalena M</cp:lastModifiedBy>
  <cp:revision>21</cp:revision>
  <dcterms:created xsi:type="dcterms:W3CDTF">2021-02-28T22:41:35Z</dcterms:created>
  <dcterms:modified xsi:type="dcterms:W3CDTF">2021-03-05T14:52:01Z</dcterms:modified>
</cp:coreProperties>
</file>